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1" roundtripDataSignature="AMtx7mgQYEOhwHwLqPAChYi4HlcL0H/z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Engagement questions: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what other error measures can you think of that we can use here?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What are the advantages of MSE?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How well does our line fit the data compared to simply taking the average.</a:t>
            </a:r>
            <a:endParaRPr sz="7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If Homoscedasticity holds, then the </a:t>
            </a:r>
            <a:r>
              <a:rPr b="1" lang="en" sz="1100">
                <a:solidFill>
                  <a:schemeClr val="dk1"/>
                </a:solidFill>
              </a:rPr>
              <a:t>Gauss-Markov Theorem </a:t>
            </a:r>
            <a:r>
              <a:rPr lang="en" sz="1100">
                <a:solidFill>
                  <a:schemeClr val="dk1"/>
                </a:solidFill>
              </a:rPr>
              <a:t>states that the Ordinary Least Squares weights for a linear regression model are the </a:t>
            </a:r>
            <a:r>
              <a:rPr b="1" lang="en" sz="1100">
                <a:solidFill>
                  <a:schemeClr val="dk1"/>
                </a:solidFill>
              </a:rPr>
              <a:t>Best Linear Unbiased Estimator </a:t>
            </a:r>
            <a:r>
              <a:rPr lang="en" sz="1100">
                <a:solidFill>
                  <a:schemeClr val="dk1"/>
                </a:solidFill>
              </a:rPr>
              <a:t>meaning that these weights have the smallest variance among all unbiased and linear weights. Here, unbiased means that on average IE[f(x)] is equal to the true value of x hence not biased towards any input.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5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" name="Google Shape;19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" name="Google Shape;2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5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5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5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4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897150" y="4873675"/>
            <a:ext cx="5044908" cy="269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19.png"/><Relationship Id="rId7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55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59.png"/><Relationship Id="rId5" Type="http://schemas.openxmlformats.org/officeDocument/2006/relationships/hyperlink" Target="https://www.saedsayad.com/logistic_regression.htm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hyperlink" Target="https://www.kdnuggets.com/understanding-supervised-learning-theory-and-overview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jpg"/><Relationship Id="rId4" Type="http://schemas.openxmlformats.org/officeDocument/2006/relationships/image" Target="../media/image54.png"/><Relationship Id="rId9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Relationship Id="rId8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Relationship Id="rId4" Type="http://schemas.openxmlformats.org/officeDocument/2006/relationships/hyperlink" Target="https://medium.com/@sachinsoni600517/k-nearest-neighbours-introduction-to-machine-learning-algorithms-9dbc9d9fb3b2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2.png"/><Relationship Id="rId4" Type="http://schemas.openxmlformats.org/officeDocument/2006/relationships/hyperlink" Target="https://spotintelligence.com/2024/05/22/decision-trees-in-ml/#What_are_Decision_Trees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hyperlink" Target="https://www.kdnuggets.com/understanding-supervised-learning-theory-and-overview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colab.research.google.com/drive/1ZXCu2Jzsk8Y5eAmR1BqnkoTQ23bPhN1T?usp=sharing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Relationship Id="rId4" Type="http://schemas.openxmlformats.org/officeDocument/2006/relationships/hyperlink" Target="https://reproducible.cs.princeton.edu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hyperlink" Target="https://www.kdnuggets.com/understanding-supervised-learning-theory-and-overview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hyperlink" Target="https://www.kdnuggets.com/understanding-supervised-learning-theory-and-overview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hyperlink" Target="https://www.sharpsightlabs.com/blog/regression-vs-classification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 txBox="1"/>
          <p:nvPr>
            <p:ph type="title"/>
          </p:nvPr>
        </p:nvSpPr>
        <p:spPr>
          <a:xfrm>
            <a:off x="1066200" y="1750500"/>
            <a:ext cx="7011600" cy="16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6400"/>
              <a:t>Supervised Learning</a:t>
            </a:r>
            <a:endParaRPr b="1" sz="6400"/>
          </a:p>
        </p:txBody>
      </p:sp>
      <p:sp>
        <p:nvSpPr>
          <p:cNvPr id="56" name="Google Shape;5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20"/>
              <a:t>Linear Regression Weights</a:t>
            </a:r>
            <a:endParaRPr sz="2820"/>
          </a:p>
        </p:txBody>
      </p:sp>
      <p:sp>
        <p:nvSpPr>
          <p:cNvPr id="135" name="Google Shape;135;p10"/>
          <p:cNvSpPr txBox="1"/>
          <p:nvPr>
            <p:ph idx="1" type="body"/>
          </p:nvPr>
        </p:nvSpPr>
        <p:spPr>
          <a:xfrm>
            <a:off x="311700" y="1152475"/>
            <a:ext cx="4626900" cy="19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7297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For linear regression models, the weights are calculated by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</a:rPr>
              <a:t>minimizing Mean Squared Error (MSE)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which is the squared distance between each point and the line of best fit. 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6" name="Google Shape;13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644" y="2997835"/>
            <a:ext cx="2693256" cy="166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9883" y="1289600"/>
            <a:ext cx="3244993" cy="2299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10"/>
          <p:cNvGrpSpPr/>
          <p:nvPr/>
        </p:nvGrpSpPr>
        <p:grpSpPr>
          <a:xfrm>
            <a:off x="5252465" y="3756875"/>
            <a:ext cx="2279814" cy="641160"/>
            <a:chOff x="5252465" y="3756875"/>
            <a:chExt cx="2279814" cy="641160"/>
          </a:xfrm>
        </p:grpSpPr>
        <p:pic>
          <p:nvPicPr>
            <p:cNvPr id="140" name="Google Shape;140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52465" y="3861054"/>
              <a:ext cx="2279814" cy="5369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10"/>
            <p:cNvSpPr txBox="1"/>
            <p:nvPr/>
          </p:nvSpPr>
          <p:spPr>
            <a:xfrm>
              <a:off x="5387975" y="3756875"/>
              <a:ext cx="318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1" marL="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𠆢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Advantages of Mean Squared Error</a:t>
            </a:r>
            <a:endParaRPr sz="2720"/>
          </a:p>
        </p:txBody>
      </p:sp>
      <p:sp>
        <p:nvSpPr>
          <p:cNvPr id="147" name="Google Shape;147;p11"/>
          <p:cNvSpPr txBox="1"/>
          <p:nvPr>
            <p:ph idx="1" type="body"/>
          </p:nvPr>
        </p:nvSpPr>
        <p:spPr>
          <a:xfrm>
            <a:off x="311700" y="1152475"/>
            <a:ext cx="4924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Differentiable everywhere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Closed form solution for linear models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Penalizes large errors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Nice analytical properties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Solution to maximum likelihood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48" name="Google Shape;1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6050" y="1152473"/>
            <a:ext cx="3193500" cy="19747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154" name="Google Shape;154;p12"/>
          <p:cNvSpPr txBox="1"/>
          <p:nvPr>
            <p:ph idx="1" type="body"/>
          </p:nvPr>
        </p:nvSpPr>
        <p:spPr>
          <a:xfrm>
            <a:off x="311700" y="1152475"/>
            <a:ext cx="3972000" cy="15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</a:rPr>
              <a:t>How would you change the mean to reduce MSE and increase the accuracy of our model?</a:t>
            </a:r>
            <a:endParaRPr sz="2000"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5" name="Google Shape;1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regression - What does negative R-squared mean? - Cross Validated" id="156" name="Google Shape;15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7688" y="1230352"/>
            <a:ext cx="4064771" cy="268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173" y="4126250"/>
            <a:ext cx="2279814" cy="53698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2"/>
          <p:cNvSpPr txBox="1"/>
          <p:nvPr/>
        </p:nvSpPr>
        <p:spPr>
          <a:xfrm>
            <a:off x="5426750" y="4058175"/>
            <a:ext cx="31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𠆢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164" name="Google Shape;164;p13"/>
          <p:cNvSpPr txBox="1"/>
          <p:nvPr>
            <p:ph idx="1" type="body"/>
          </p:nvPr>
        </p:nvSpPr>
        <p:spPr>
          <a:xfrm>
            <a:off x="311700" y="1183550"/>
            <a:ext cx="5261100" cy="17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Weights are evaluated using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</a:rPr>
              <a:t>Coefficient of Determination(R</a:t>
            </a:r>
            <a:r>
              <a:rPr b="1" baseline="30000" lang="en" sz="2000">
                <a:solidFill>
                  <a:schemeClr val="dk1"/>
                </a:solidFill>
                <a:highlight>
                  <a:srgbClr val="FFFFFF"/>
                </a:highlight>
              </a:rPr>
              <a:t>2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) which shows how much of the variability in the data is explained by the independent variable. </a:t>
            </a:r>
            <a:endParaRPr b="1"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1" marL="5715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65" name="Google Shape;16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ow to calculate sum squared error" id="166" name="Google Shape;16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2639" y="2566378"/>
            <a:ext cx="3052586" cy="2002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m squared error for a linear regression" id="167" name="Google Shape;16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3307" y="554601"/>
            <a:ext cx="3052586" cy="2017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13"/>
          <p:cNvGrpSpPr/>
          <p:nvPr/>
        </p:nvGrpSpPr>
        <p:grpSpPr>
          <a:xfrm>
            <a:off x="265293" y="3118825"/>
            <a:ext cx="5353920" cy="1099042"/>
            <a:chOff x="290950" y="3566675"/>
            <a:chExt cx="5417850" cy="1143525"/>
          </a:xfrm>
        </p:grpSpPr>
        <p:pic>
          <p:nvPicPr>
            <p:cNvPr descr="r squared equation" id="169" name="Google Shape;169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0950" y="3701275"/>
              <a:ext cx="2535108" cy="782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3"/>
            <p:cNvSpPr txBox="1"/>
            <p:nvPr/>
          </p:nvSpPr>
          <p:spPr>
            <a:xfrm>
              <a:off x="4430500" y="3566675"/>
              <a:ext cx="12783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Mean Squared Error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3"/>
            <p:cNvSpPr txBox="1"/>
            <p:nvPr/>
          </p:nvSpPr>
          <p:spPr>
            <a:xfrm>
              <a:off x="4430500" y="4042100"/>
              <a:ext cx="1111800" cy="66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Proportional to variance in our data.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3041375" y="3727175"/>
              <a:ext cx="198900" cy="1491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3041375" y="4212775"/>
              <a:ext cx="198900" cy="1491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4" name="Google Shape;174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55588" y="3587050"/>
              <a:ext cx="932325" cy="47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455588" y="4082911"/>
              <a:ext cx="974918" cy="408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20"/>
              <a:t>Linear Regression: Minimizing Mean Squared Error</a:t>
            </a:r>
            <a:endParaRPr sz="2820"/>
          </a:p>
        </p:txBody>
      </p:sp>
      <p:sp>
        <p:nvSpPr>
          <p:cNvPr id="181" name="Google Shape;18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14"/>
          <p:cNvSpPr txBox="1"/>
          <p:nvPr/>
        </p:nvSpPr>
        <p:spPr>
          <a:xfrm>
            <a:off x="477078" y="2417861"/>
            <a:ext cx="747833" cy="3077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3995" l="-4998" r="-499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4"/>
          <p:cNvSpPr txBox="1"/>
          <p:nvPr/>
        </p:nvSpPr>
        <p:spPr>
          <a:xfrm>
            <a:off x="2321257" y="2000697"/>
            <a:ext cx="1407116" cy="1168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29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4"/>
          <p:cNvSpPr txBox="1"/>
          <p:nvPr/>
        </p:nvSpPr>
        <p:spPr>
          <a:xfrm>
            <a:off x="4824719" y="2000697"/>
            <a:ext cx="3309752" cy="117051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4298" l="0" r="0" t="-107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4"/>
          <p:cNvSpPr/>
          <p:nvPr/>
        </p:nvSpPr>
        <p:spPr>
          <a:xfrm>
            <a:off x="1660480" y="2444538"/>
            <a:ext cx="548700" cy="28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5711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4"/>
          <p:cNvSpPr/>
          <p:nvPr/>
        </p:nvSpPr>
        <p:spPr>
          <a:xfrm>
            <a:off x="4163942" y="2444538"/>
            <a:ext cx="548700" cy="28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5711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"/>
          <p:cNvSpPr/>
          <p:nvPr/>
        </p:nvSpPr>
        <p:spPr>
          <a:xfrm>
            <a:off x="6125415" y="2607960"/>
            <a:ext cx="2135446" cy="954687"/>
          </a:xfrm>
          <a:prstGeom prst="rect">
            <a:avLst/>
          </a:prstGeom>
          <a:solidFill>
            <a:schemeClr val="accent1">
              <a:alpha val="0"/>
            </a:schemeClr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5"/>
          <p:cNvSpPr/>
          <p:nvPr/>
        </p:nvSpPr>
        <p:spPr>
          <a:xfrm>
            <a:off x="1419726" y="2662989"/>
            <a:ext cx="2253916" cy="770022"/>
          </a:xfrm>
          <a:prstGeom prst="rect">
            <a:avLst/>
          </a:prstGeom>
          <a:solidFill>
            <a:srgbClr val="E57117"/>
          </a:solidFill>
          <a:ln cap="flat" cmpd="sng" w="25400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5"/>
          <p:cNvSpPr/>
          <p:nvPr/>
        </p:nvSpPr>
        <p:spPr>
          <a:xfrm>
            <a:off x="3796749" y="2326093"/>
            <a:ext cx="566530" cy="1421990"/>
          </a:xfrm>
          <a:prstGeom prst="rect">
            <a:avLst/>
          </a:prstGeom>
          <a:solidFill>
            <a:srgbClr val="6F6BAB"/>
          </a:solidFill>
          <a:ln cap="flat" cmpd="sng" w="25400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5"/>
          <p:cNvSpPr/>
          <p:nvPr/>
        </p:nvSpPr>
        <p:spPr>
          <a:xfrm>
            <a:off x="4626864" y="2907449"/>
            <a:ext cx="218143" cy="281101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20"/>
              <a:t>Linear Regression: Minimizing Mean Squared Error</a:t>
            </a:r>
            <a:endParaRPr sz="2820"/>
          </a:p>
        </p:txBody>
      </p:sp>
      <p:sp>
        <p:nvSpPr>
          <p:cNvPr id="196" name="Google Shape;19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311700" y="1746313"/>
            <a:ext cx="548700" cy="28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5711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5"/>
          <p:cNvSpPr/>
          <p:nvPr/>
        </p:nvSpPr>
        <p:spPr>
          <a:xfrm>
            <a:off x="311700" y="2896538"/>
            <a:ext cx="548700" cy="28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5711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5"/>
          <p:cNvSpPr txBox="1"/>
          <p:nvPr/>
        </p:nvSpPr>
        <p:spPr>
          <a:xfrm>
            <a:off x="883139" y="1470787"/>
            <a:ext cx="2615075" cy="8402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79062" l="-1447" r="0" t="-11937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5"/>
          <p:cNvSpPr txBox="1"/>
          <p:nvPr/>
        </p:nvSpPr>
        <p:spPr>
          <a:xfrm>
            <a:off x="883139" y="2470138"/>
            <a:ext cx="3963777" cy="1133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439" l="-1595" r="-63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5"/>
          <p:cNvSpPr txBox="1"/>
          <p:nvPr/>
        </p:nvSpPr>
        <p:spPr>
          <a:xfrm>
            <a:off x="2255578" y="3489112"/>
            <a:ext cx="64152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E57117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5"/>
          <p:cNvSpPr txBox="1"/>
          <p:nvPr/>
        </p:nvSpPr>
        <p:spPr>
          <a:xfrm>
            <a:off x="3663874" y="3838655"/>
            <a:ext cx="92525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6F6BAB"/>
                </a:solidFill>
                <a:latin typeface="Arial"/>
                <a:ea typeface="Arial"/>
                <a:cs typeface="Arial"/>
                <a:sym typeface="Arial"/>
              </a:rPr>
              <a:t>Weights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5"/>
          <p:cNvSpPr txBox="1"/>
          <p:nvPr/>
        </p:nvSpPr>
        <p:spPr>
          <a:xfrm>
            <a:off x="4504693" y="3279122"/>
            <a:ext cx="58221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5"/>
          <p:cNvSpPr/>
          <p:nvPr/>
        </p:nvSpPr>
        <p:spPr>
          <a:xfrm>
            <a:off x="5367428" y="2907450"/>
            <a:ext cx="548700" cy="28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5711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5"/>
          <p:cNvSpPr txBox="1"/>
          <p:nvPr/>
        </p:nvSpPr>
        <p:spPr>
          <a:xfrm>
            <a:off x="6125415" y="2869861"/>
            <a:ext cx="2135446" cy="43088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8230" l="-4140" r="-177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"/>
          <p:cNvSpPr/>
          <p:nvPr/>
        </p:nvSpPr>
        <p:spPr>
          <a:xfrm>
            <a:off x="5837181" y="3675105"/>
            <a:ext cx="1648815" cy="747808"/>
          </a:xfrm>
          <a:prstGeom prst="rect">
            <a:avLst/>
          </a:prstGeom>
          <a:solidFill>
            <a:schemeClr val="accent1">
              <a:alpha val="0"/>
            </a:schemeClr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20"/>
              <a:t>Linear Regression: Minimizing Mean Squared Error</a:t>
            </a:r>
            <a:endParaRPr sz="2820"/>
          </a:p>
        </p:txBody>
      </p:sp>
      <p:sp>
        <p:nvSpPr>
          <p:cNvPr id="212" name="Google Shape;21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16"/>
          <p:cNvSpPr/>
          <p:nvPr/>
        </p:nvSpPr>
        <p:spPr>
          <a:xfrm>
            <a:off x="311700" y="1746313"/>
            <a:ext cx="548700" cy="28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5711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6"/>
          <p:cNvSpPr/>
          <p:nvPr/>
        </p:nvSpPr>
        <p:spPr>
          <a:xfrm>
            <a:off x="311700" y="2808831"/>
            <a:ext cx="548700" cy="28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5711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301402" y="3871349"/>
            <a:ext cx="548700" cy="28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5711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5050085" y="3871349"/>
            <a:ext cx="548700" cy="28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5711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6"/>
          <p:cNvSpPr txBox="1"/>
          <p:nvPr/>
        </p:nvSpPr>
        <p:spPr>
          <a:xfrm>
            <a:off x="860400" y="1732974"/>
            <a:ext cx="3414461" cy="3077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599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6"/>
          <p:cNvSpPr txBox="1"/>
          <p:nvPr/>
        </p:nvSpPr>
        <p:spPr>
          <a:xfrm>
            <a:off x="977031" y="2795492"/>
            <a:ext cx="3181198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1998" l="-2379" r="-79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6"/>
          <p:cNvSpPr txBox="1"/>
          <p:nvPr/>
        </p:nvSpPr>
        <p:spPr>
          <a:xfrm>
            <a:off x="850102" y="3303820"/>
            <a:ext cx="3963777" cy="14161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567" l="-315" r="0" t="-89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6"/>
          <p:cNvSpPr txBox="1"/>
          <p:nvPr/>
        </p:nvSpPr>
        <p:spPr>
          <a:xfrm>
            <a:off x="5909089" y="3796454"/>
            <a:ext cx="1576907" cy="43088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47055" l="-10396" r="-11196" t="-2646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/>
          <p:nvPr/>
        </p:nvSpPr>
        <p:spPr>
          <a:xfrm>
            <a:off x="4388543" y="3594225"/>
            <a:ext cx="4632615" cy="911864"/>
          </a:xfrm>
          <a:prstGeom prst="rect">
            <a:avLst/>
          </a:prstGeom>
          <a:solidFill>
            <a:schemeClr val="accent1">
              <a:alpha val="0"/>
            </a:schemeClr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20"/>
              <a:t>Linear Regression: Minimizing Mean Squared Error</a:t>
            </a:r>
            <a:endParaRPr sz="2820"/>
          </a:p>
        </p:txBody>
      </p:sp>
      <p:sp>
        <p:nvSpPr>
          <p:cNvPr id="227" name="Google Shape;22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17"/>
          <p:cNvSpPr/>
          <p:nvPr/>
        </p:nvSpPr>
        <p:spPr>
          <a:xfrm>
            <a:off x="311700" y="1746313"/>
            <a:ext cx="548700" cy="28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5711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7"/>
          <p:cNvSpPr/>
          <p:nvPr/>
        </p:nvSpPr>
        <p:spPr>
          <a:xfrm>
            <a:off x="316926" y="2828712"/>
            <a:ext cx="548700" cy="28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5711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7"/>
          <p:cNvSpPr/>
          <p:nvPr/>
        </p:nvSpPr>
        <p:spPr>
          <a:xfrm>
            <a:off x="311700" y="3909609"/>
            <a:ext cx="548700" cy="28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5711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860401" y="1472402"/>
            <a:ext cx="2698156" cy="8402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83300" l="0" r="0" t="-12270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860400" y="2549115"/>
            <a:ext cx="3041700" cy="840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79062" l="0" r="0" t="-11937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7"/>
          <p:cNvSpPr txBox="1"/>
          <p:nvPr/>
        </p:nvSpPr>
        <p:spPr>
          <a:xfrm>
            <a:off x="751070" y="3761041"/>
            <a:ext cx="2698156" cy="57823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0865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7"/>
          <p:cNvSpPr/>
          <p:nvPr/>
        </p:nvSpPr>
        <p:spPr>
          <a:xfrm>
            <a:off x="3740947" y="3909609"/>
            <a:ext cx="548700" cy="28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5711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7"/>
          <p:cNvSpPr txBox="1"/>
          <p:nvPr/>
        </p:nvSpPr>
        <p:spPr>
          <a:xfrm>
            <a:off x="4388543" y="3645463"/>
            <a:ext cx="4632615" cy="80938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9372" l="-1091" r="-2183" t="-156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20"/>
              <a:t>Linear Regression: Minimizing Mean Squared Error</a:t>
            </a:r>
            <a:endParaRPr sz="2820"/>
          </a:p>
        </p:txBody>
      </p:sp>
      <p:sp>
        <p:nvSpPr>
          <p:cNvPr id="241" name="Google Shape;24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18"/>
          <p:cNvSpPr/>
          <p:nvPr/>
        </p:nvSpPr>
        <p:spPr>
          <a:xfrm>
            <a:off x="311700" y="1746313"/>
            <a:ext cx="548700" cy="28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5711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8"/>
          <p:cNvSpPr/>
          <p:nvPr/>
        </p:nvSpPr>
        <p:spPr>
          <a:xfrm>
            <a:off x="3033107" y="1761637"/>
            <a:ext cx="548700" cy="28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5711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311558" y="3453742"/>
            <a:ext cx="816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process of finding weights that minimize MSE error a linear regression model is known as </a:t>
            </a: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Ordinary Least Squares (OLS).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multiply these weights by any new input to predict its value.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8"/>
          <p:cNvSpPr txBox="1"/>
          <p:nvPr/>
        </p:nvSpPr>
        <p:spPr>
          <a:xfrm>
            <a:off x="859119" y="1732974"/>
            <a:ext cx="1962313" cy="3077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3995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8"/>
          <p:cNvSpPr txBox="1"/>
          <p:nvPr/>
        </p:nvSpPr>
        <p:spPr>
          <a:xfrm>
            <a:off x="3654335" y="1681036"/>
            <a:ext cx="2323200" cy="3463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8567" l="-541" r="-162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8"/>
          <p:cNvSpPr/>
          <p:nvPr/>
        </p:nvSpPr>
        <p:spPr>
          <a:xfrm>
            <a:off x="310419" y="2767580"/>
            <a:ext cx="548700" cy="28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5711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8"/>
          <p:cNvSpPr/>
          <p:nvPr/>
        </p:nvSpPr>
        <p:spPr>
          <a:xfrm>
            <a:off x="930780" y="2470328"/>
            <a:ext cx="1648800" cy="747900"/>
          </a:xfrm>
          <a:prstGeom prst="rect">
            <a:avLst/>
          </a:prstGeom>
          <a:solidFill>
            <a:schemeClr val="accent1">
              <a:alpha val="0"/>
            </a:schemeClr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8"/>
          <p:cNvSpPr txBox="1"/>
          <p:nvPr/>
        </p:nvSpPr>
        <p:spPr>
          <a:xfrm>
            <a:off x="958510" y="2628789"/>
            <a:ext cx="1621085" cy="43088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5711" l="-1548" r="-309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Homoskedasticity and Heteroskedasticity </a:t>
            </a:r>
            <a:endParaRPr/>
          </a:p>
        </p:txBody>
      </p:sp>
      <p:sp>
        <p:nvSpPr>
          <p:cNvPr id="255" name="Google Shape;255;p19"/>
          <p:cNvSpPr txBox="1"/>
          <p:nvPr>
            <p:ph idx="1" type="body"/>
          </p:nvPr>
        </p:nvSpPr>
        <p:spPr>
          <a:xfrm>
            <a:off x="311700" y="1126825"/>
            <a:ext cx="4476900" cy="3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Homoskedasticity</a:t>
            </a:r>
            <a:r>
              <a:rPr lang="en" sz="2000">
                <a:solidFill>
                  <a:schemeClr val="dk1"/>
                </a:solidFill>
              </a:rPr>
              <a:t> is achieved when variance is constant across all observations, and does not depend on the value of the explanatory variables.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If Homoscedasticity holds</a:t>
            </a:r>
            <a:r>
              <a:rPr lang="en" sz="2000">
                <a:solidFill>
                  <a:schemeClr val="dk1"/>
                </a:solidFill>
              </a:rPr>
              <a:t>, then the OLS weights for a linear regression model are the </a:t>
            </a:r>
            <a:r>
              <a:rPr b="1" lang="en" sz="2000">
                <a:solidFill>
                  <a:schemeClr val="dk1"/>
                </a:solidFill>
              </a:rPr>
              <a:t>Best Linear Unbiased Estimator.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56" name="Google Shape;25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2000" y="1459175"/>
            <a:ext cx="3980300" cy="23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20"/>
              <a:t>Types of Learning</a:t>
            </a:r>
            <a:endParaRPr sz="2820"/>
          </a:p>
        </p:txBody>
      </p:sp>
      <p:sp>
        <p:nvSpPr>
          <p:cNvPr id="62" name="Google Shape;62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Supervised Learning</a:t>
            </a:r>
            <a:r>
              <a:rPr lang="en" sz="2000">
                <a:solidFill>
                  <a:schemeClr val="dk1"/>
                </a:solidFill>
              </a:rPr>
              <a:t> (Today)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Learning from labeled training data: (</a:t>
            </a:r>
            <a:r>
              <a:rPr b="1" lang="en" sz="2000">
                <a:solidFill>
                  <a:srgbClr val="FF9900"/>
                </a:solidFill>
              </a:rPr>
              <a:t>input</a:t>
            </a:r>
            <a:r>
              <a:rPr lang="en" sz="2000">
                <a:solidFill>
                  <a:schemeClr val="dk1"/>
                </a:solidFill>
              </a:rPr>
              <a:t>, </a:t>
            </a:r>
            <a:r>
              <a:rPr b="1" lang="en" sz="2000">
                <a:solidFill>
                  <a:srgbClr val="FF9900"/>
                </a:solidFill>
              </a:rPr>
              <a:t>correct output</a:t>
            </a:r>
            <a:r>
              <a:rPr lang="en" sz="2000">
                <a:solidFill>
                  <a:schemeClr val="dk1"/>
                </a:solidFill>
              </a:rPr>
              <a:t>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Unsupervised Learning</a:t>
            </a:r>
            <a:r>
              <a:rPr lang="en" sz="2000">
                <a:solidFill>
                  <a:schemeClr val="dk1"/>
                </a:solidFill>
              </a:rPr>
              <a:t> (later this week)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Learning from unlabeled training data: (</a:t>
            </a:r>
            <a:r>
              <a:rPr b="1" lang="en" sz="2000">
                <a:solidFill>
                  <a:srgbClr val="FF9900"/>
                </a:solidFill>
              </a:rPr>
              <a:t>input</a:t>
            </a:r>
            <a:r>
              <a:rPr lang="en" sz="2000">
                <a:solidFill>
                  <a:schemeClr val="dk1"/>
                </a:solidFill>
              </a:rPr>
              <a:t>, </a:t>
            </a:r>
            <a:r>
              <a:rPr b="1" lang="en" sz="2000">
                <a:solidFill>
                  <a:srgbClr val="FF9900"/>
                </a:solidFill>
              </a:rPr>
              <a:t>?</a:t>
            </a:r>
            <a:r>
              <a:rPr lang="en" sz="2000">
                <a:solidFill>
                  <a:schemeClr val="dk1"/>
                </a:solidFill>
              </a:rPr>
              <a:t>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Semi-Supervised &amp; Reinforcement Learning</a:t>
            </a:r>
            <a:r>
              <a:rPr lang="en" sz="2000">
                <a:solidFill>
                  <a:schemeClr val="dk1"/>
                </a:solidFill>
              </a:rPr>
              <a:t> (Later Bootcamps)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Semi-Supervised Learning involves learning from a mix of labeled and unlabeled data.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Reinforcement Learning involves learning through reward maximization. 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3" name="Google Shape;6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20"/>
              <a:t>Logistic Regression</a:t>
            </a:r>
            <a:endParaRPr sz="2820"/>
          </a:p>
        </p:txBody>
      </p:sp>
      <p:sp>
        <p:nvSpPr>
          <p:cNvPr id="263" name="Google Shape;26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21"/>
          <p:cNvSpPr txBox="1"/>
          <p:nvPr>
            <p:ph idx="1" type="body"/>
          </p:nvPr>
        </p:nvSpPr>
        <p:spPr>
          <a:xfrm>
            <a:off x="311699" y="1126825"/>
            <a:ext cx="4581847" cy="3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This supervised learning learning model predicts the continuous likelihood of an outcome class given some input.</a:t>
            </a:r>
            <a:endParaRPr sz="2000">
              <a:solidFill>
                <a:schemeClr val="dk1"/>
              </a:solidFill>
            </a:endParaRPr>
          </a:p>
          <a:p>
            <a:pPr indent="-298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Commonly used for binary classification.</a:t>
            </a:r>
            <a:endParaRPr sz="2000">
              <a:solidFill>
                <a:schemeClr val="dk1"/>
              </a:solidFill>
            </a:endParaRPr>
          </a:p>
          <a:p>
            <a:pPr indent="-298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Why is it called a regression model?</a:t>
            </a:r>
            <a:endParaRPr sz="2000">
              <a:solidFill>
                <a:schemeClr val="dk1"/>
              </a:solidFill>
            </a:endParaRPr>
          </a:p>
          <a:p>
            <a:pPr indent="-298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Can you think of a scenario where it is not used for classification?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5" name="Google Shape;265;p21"/>
          <p:cNvPicPr preferRelativeResize="0"/>
          <p:nvPr/>
        </p:nvPicPr>
        <p:blipFill rotWithShape="1">
          <a:blip r:embed="rId3">
            <a:alphaModFix/>
          </a:blip>
          <a:srcRect b="2532" l="7428" r="12699" t="10435"/>
          <a:stretch/>
        </p:blipFill>
        <p:spPr>
          <a:xfrm>
            <a:off x="5575284" y="1273837"/>
            <a:ext cx="2897174" cy="259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20"/>
              <a:t>Logistic Regression With Binary Outcomes</a:t>
            </a:r>
            <a:endParaRPr sz="2820"/>
          </a:p>
        </p:txBody>
      </p:sp>
      <p:sp>
        <p:nvSpPr>
          <p:cNvPr id="271" name="Google Shape;27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2" name="Google Shape;272;p20"/>
          <p:cNvPicPr preferRelativeResize="0"/>
          <p:nvPr/>
        </p:nvPicPr>
        <p:blipFill rotWithShape="1">
          <a:blip r:embed="rId3">
            <a:alphaModFix/>
          </a:blip>
          <a:srcRect b="0" l="0" r="0" t="16320"/>
          <a:stretch/>
        </p:blipFill>
        <p:spPr>
          <a:xfrm>
            <a:off x="311700" y="1328836"/>
            <a:ext cx="5026276" cy="2705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9511" y="1529132"/>
            <a:ext cx="3897297" cy="208523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0"/>
          <p:cNvSpPr txBox="1"/>
          <p:nvPr/>
        </p:nvSpPr>
        <p:spPr>
          <a:xfrm>
            <a:off x="5337976" y="3492462"/>
            <a:ext cx="358496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https://www.saedsayad.com/logistic_regression.htm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820"/>
              <a:t>Logistic Regression Weight Calculation</a:t>
            </a:r>
            <a:endParaRPr sz="2820"/>
          </a:p>
        </p:txBody>
      </p:sp>
      <p:sp>
        <p:nvSpPr>
          <p:cNvPr id="280" name="Google Shape;28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1" name="Google Shape;281;p27"/>
          <p:cNvPicPr preferRelativeResize="0"/>
          <p:nvPr/>
        </p:nvPicPr>
        <p:blipFill rotWithShape="1">
          <a:blip r:embed="rId3">
            <a:alphaModFix/>
          </a:blip>
          <a:srcRect b="64153" l="17212" r="14373" t="16183"/>
          <a:stretch/>
        </p:blipFill>
        <p:spPr>
          <a:xfrm>
            <a:off x="952275" y="1313450"/>
            <a:ext cx="6954924" cy="114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7"/>
          <p:cNvPicPr preferRelativeResize="0"/>
          <p:nvPr/>
        </p:nvPicPr>
        <p:blipFill rotWithShape="1">
          <a:blip r:embed="rId3">
            <a:alphaModFix/>
          </a:blip>
          <a:srcRect b="0" l="32019" r="25119" t="84291"/>
          <a:stretch/>
        </p:blipFill>
        <p:spPr>
          <a:xfrm>
            <a:off x="952275" y="3297363"/>
            <a:ext cx="4584474" cy="96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7"/>
          <p:cNvSpPr/>
          <p:nvPr/>
        </p:nvSpPr>
        <p:spPr>
          <a:xfrm>
            <a:off x="311700" y="1746313"/>
            <a:ext cx="548700" cy="28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5711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11700" y="3638863"/>
            <a:ext cx="548700" cy="28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5711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2406325" y="2049000"/>
            <a:ext cx="297000" cy="411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1319725" y="2049000"/>
            <a:ext cx="297000" cy="411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123050" y="1531825"/>
            <a:ext cx="1167300" cy="710100"/>
          </a:xfrm>
          <a:prstGeom prst="wedgeRect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1058575" y="2571875"/>
            <a:ext cx="819300" cy="329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1955725" y="2571875"/>
            <a:ext cx="1167300" cy="710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7"/>
          <p:cNvSpPr txBox="1"/>
          <p:nvPr/>
        </p:nvSpPr>
        <p:spPr>
          <a:xfrm>
            <a:off x="3084200" y="2381375"/>
            <a:ext cx="1245000" cy="710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Sigmoid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20"/>
              <a:t>Logistic Regression Weight Calculation</a:t>
            </a:r>
            <a:endParaRPr sz="2820"/>
          </a:p>
        </p:txBody>
      </p:sp>
      <p:sp>
        <p:nvSpPr>
          <p:cNvPr id="296" name="Google Shape;2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7" name="Google Shape;297;p28"/>
          <p:cNvPicPr preferRelativeResize="0"/>
          <p:nvPr/>
        </p:nvPicPr>
        <p:blipFill rotWithShape="1">
          <a:blip r:embed="rId3">
            <a:alphaModFix/>
          </a:blip>
          <a:srcRect b="59537" l="34507" r="34605" t="12433"/>
          <a:stretch/>
        </p:blipFill>
        <p:spPr>
          <a:xfrm>
            <a:off x="1218525" y="1158575"/>
            <a:ext cx="3033562" cy="1338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8"/>
          <p:cNvPicPr preferRelativeResize="0"/>
          <p:nvPr/>
        </p:nvPicPr>
        <p:blipFill rotWithShape="1">
          <a:blip r:embed="rId3">
            <a:alphaModFix/>
          </a:blip>
          <a:srcRect b="4334" l="19929" r="19143" t="65227"/>
          <a:stretch/>
        </p:blipFill>
        <p:spPr>
          <a:xfrm>
            <a:off x="1218525" y="2615175"/>
            <a:ext cx="5510857" cy="133807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8"/>
          <p:cNvSpPr/>
          <p:nvPr/>
        </p:nvSpPr>
        <p:spPr>
          <a:xfrm>
            <a:off x="311700" y="1746313"/>
            <a:ext cx="548700" cy="28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5711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8"/>
          <p:cNvSpPr/>
          <p:nvPr/>
        </p:nvSpPr>
        <p:spPr>
          <a:xfrm>
            <a:off x="311700" y="3227950"/>
            <a:ext cx="548700" cy="28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5711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20"/>
              <a:t>Logistic Regression Weight Calculation</a:t>
            </a:r>
            <a:endParaRPr sz="2820"/>
          </a:p>
        </p:txBody>
      </p:sp>
      <p:sp>
        <p:nvSpPr>
          <p:cNvPr id="306" name="Google Shape;30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29"/>
          <p:cNvSpPr/>
          <p:nvPr/>
        </p:nvSpPr>
        <p:spPr>
          <a:xfrm>
            <a:off x="311700" y="1981663"/>
            <a:ext cx="548700" cy="28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5711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9"/>
          <p:cNvSpPr/>
          <p:nvPr/>
        </p:nvSpPr>
        <p:spPr>
          <a:xfrm>
            <a:off x="311700" y="3494175"/>
            <a:ext cx="548700" cy="28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5711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29"/>
          <p:cNvPicPr preferRelativeResize="0"/>
          <p:nvPr/>
        </p:nvPicPr>
        <p:blipFill rotWithShape="1">
          <a:blip r:embed="rId3">
            <a:alphaModFix/>
          </a:blip>
          <a:srcRect b="50584" l="9481" r="14104" t="17536"/>
          <a:stretch/>
        </p:blipFill>
        <p:spPr>
          <a:xfrm>
            <a:off x="1085400" y="1535950"/>
            <a:ext cx="7761771" cy="11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9"/>
          <p:cNvPicPr preferRelativeResize="0"/>
          <p:nvPr/>
        </p:nvPicPr>
        <p:blipFill rotWithShape="1">
          <a:blip r:embed="rId3">
            <a:alphaModFix/>
          </a:blip>
          <a:srcRect b="0" l="16536" r="14100" t="64327"/>
          <a:stretch/>
        </p:blipFill>
        <p:spPr>
          <a:xfrm>
            <a:off x="1085400" y="2996838"/>
            <a:ext cx="6850326" cy="1275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/>
              <a:t>Logistic Regression vs Linear Regression</a:t>
            </a:r>
            <a:endParaRPr/>
          </a:p>
        </p:txBody>
      </p:sp>
      <p:sp>
        <p:nvSpPr>
          <p:cNvPr id="316" name="Google Shape;316;p26"/>
          <p:cNvSpPr txBox="1"/>
          <p:nvPr>
            <p:ph idx="1" type="body"/>
          </p:nvPr>
        </p:nvSpPr>
        <p:spPr>
          <a:xfrm>
            <a:off x="311700" y="1152475"/>
            <a:ext cx="4847700" cy="351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Logistic regression maps inputs to the likelihood that it belongs to a certain class.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We use a sigmoid curve to get a range of probabilities instead of just zero or one classification.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In logistic regression we find the weights by maximizing the log likelihood.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17" name="Google Shape;31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inear Regression vs Logistic Regression - Javatpoint" id="318" name="Google Shape;318;p26"/>
          <p:cNvPicPr preferRelativeResize="0"/>
          <p:nvPr/>
        </p:nvPicPr>
        <p:blipFill rotWithShape="1">
          <a:blip r:embed="rId3">
            <a:alphaModFix/>
          </a:blip>
          <a:srcRect b="0" l="52668" r="0" t="0"/>
          <a:stretch/>
        </p:blipFill>
        <p:spPr>
          <a:xfrm>
            <a:off x="5377650" y="2926950"/>
            <a:ext cx="1829224" cy="18126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ar Regression vs Logistic Regression - Javatpoint" id="319" name="Google Shape;319;p26"/>
          <p:cNvPicPr preferRelativeResize="0"/>
          <p:nvPr/>
        </p:nvPicPr>
        <p:blipFill rotWithShape="1">
          <a:blip r:embed="rId3">
            <a:alphaModFix/>
          </a:blip>
          <a:srcRect b="0" l="0" r="49683" t="0"/>
          <a:stretch/>
        </p:blipFill>
        <p:spPr>
          <a:xfrm>
            <a:off x="5377650" y="1152475"/>
            <a:ext cx="1829224" cy="17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20"/>
              <a:t>Logistic Regression Pros and Cons</a:t>
            </a:r>
            <a:endParaRPr sz="2820"/>
          </a:p>
        </p:txBody>
      </p:sp>
      <p:sp>
        <p:nvSpPr>
          <p:cNvPr id="325" name="Google Shape;325;p22"/>
          <p:cNvSpPr txBox="1"/>
          <p:nvPr>
            <p:ph idx="1" type="body"/>
          </p:nvPr>
        </p:nvSpPr>
        <p:spPr>
          <a:xfrm>
            <a:off x="311700" y="1152475"/>
            <a:ext cx="4182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Pros: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Simple and Interpretable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Probabilistic Output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Computationally Efficient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Binary Classification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26" name="Google Shape;3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22"/>
          <p:cNvSpPr txBox="1"/>
          <p:nvPr>
            <p:ph idx="1" type="body"/>
          </p:nvPr>
        </p:nvSpPr>
        <p:spPr>
          <a:xfrm>
            <a:off x="4572000" y="1132275"/>
            <a:ext cx="426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Cons: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Assumes linearity (with the log-odds of dependent variable)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Sensitive to outliers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Requires independence of features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20"/>
              <a:t>Classification</a:t>
            </a:r>
            <a:endParaRPr sz="2820"/>
          </a:p>
        </p:txBody>
      </p:sp>
      <p:sp>
        <p:nvSpPr>
          <p:cNvPr id="333" name="Google Shape;33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30"/>
          <p:cNvSpPr txBox="1"/>
          <p:nvPr>
            <p:ph idx="1" type="body"/>
          </p:nvPr>
        </p:nvSpPr>
        <p:spPr>
          <a:xfrm>
            <a:off x="311700" y="1152475"/>
            <a:ext cx="4517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Given data in the form: </a:t>
            </a:r>
            <a:br>
              <a:rPr lang="en" sz="20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</a:rPr>
              <a:t>[(</a:t>
            </a:r>
            <a:r>
              <a:rPr b="1" lang="en" sz="2000">
                <a:solidFill>
                  <a:srgbClr val="FF9900"/>
                </a:solidFill>
              </a:rPr>
              <a:t>X</a:t>
            </a:r>
            <a:r>
              <a:rPr b="1" baseline="-25000" lang="en" sz="2000">
                <a:solidFill>
                  <a:srgbClr val="FF9900"/>
                </a:solidFill>
              </a:rPr>
              <a:t>1</a:t>
            </a:r>
            <a:r>
              <a:rPr lang="en" sz="2000">
                <a:solidFill>
                  <a:schemeClr val="dk1"/>
                </a:solidFill>
              </a:rPr>
              <a:t>, </a:t>
            </a:r>
            <a:r>
              <a:rPr b="1" lang="en" sz="2000">
                <a:solidFill>
                  <a:srgbClr val="FF9900"/>
                </a:solidFill>
              </a:rPr>
              <a:t>Y</a:t>
            </a:r>
            <a:r>
              <a:rPr b="1" baseline="-25000" lang="en" sz="2000">
                <a:solidFill>
                  <a:srgbClr val="FF9900"/>
                </a:solidFill>
              </a:rPr>
              <a:t>1</a:t>
            </a:r>
            <a:r>
              <a:rPr lang="en" sz="2000">
                <a:solidFill>
                  <a:schemeClr val="dk1"/>
                </a:solidFill>
              </a:rPr>
              <a:t>),...,(</a:t>
            </a:r>
            <a:r>
              <a:rPr b="1" lang="en" sz="2000">
                <a:solidFill>
                  <a:srgbClr val="FF9900"/>
                </a:solidFill>
              </a:rPr>
              <a:t>X</a:t>
            </a:r>
            <a:r>
              <a:rPr b="1" baseline="-25000" lang="en" sz="2000">
                <a:solidFill>
                  <a:srgbClr val="FF9900"/>
                </a:solidFill>
              </a:rPr>
              <a:t>N</a:t>
            </a:r>
            <a:r>
              <a:rPr lang="en" sz="2000">
                <a:solidFill>
                  <a:schemeClr val="dk1"/>
                </a:solidFill>
              </a:rPr>
              <a:t>, </a:t>
            </a:r>
            <a:r>
              <a:rPr b="1" lang="en" sz="2000">
                <a:solidFill>
                  <a:srgbClr val="FF9900"/>
                </a:solidFill>
              </a:rPr>
              <a:t>Y</a:t>
            </a:r>
            <a:r>
              <a:rPr b="1" baseline="-25000" lang="en" sz="2000">
                <a:solidFill>
                  <a:srgbClr val="FF9900"/>
                </a:solidFill>
              </a:rPr>
              <a:t>N</a:t>
            </a:r>
            <a:r>
              <a:rPr lang="en" sz="2000">
                <a:solidFill>
                  <a:schemeClr val="dk1"/>
                </a:solidFill>
              </a:rPr>
              <a:t>)] where each </a:t>
            </a:r>
            <a:r>
              <a:rPr b="1" baseline="-25000" lang="en" sz="2000">
                <a:solidFill>
                  <a:srgbClr val="FF9900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(</a:t>
            </a:r>
            <a:r>
              <a:rPr b="1" lang="en" sz="2000">
                <a:solidFill>
                  <a:srgbClr val="FF9900"/>
                </a:solidFill>
              </a:rPr>
              <a:t>X</a:t>
            </a:r>
            <a:r>
              <a:rPr b="1" baseline="-25000" lang="en" sz="2000">
                <a:solidFill>
                  <a:srgbClr val="FF9900"/>
                </a:solidFill>
              </a:rPr>
              <a:t>i</a:t>
            </a:r>
            <a:r>
              <a:rPr lang="en" sz="2000">
                <a:solidFill>
                  <a:schemeClr val="dk1"/>
                </a:solidFill>
              </a:rPr>
              <a:t>, </a:t>
            </a:r>
            <a:r>
              <a:rPr b="1" lang="en" sz="2000">
                <a:solidFill>
                  <a:srgbClr val="FF9900"/>
                </a:solidFill>
              </a:rPr>
              <a:t>Y</a:t>
            </a:r>
            <a:r>
              <a:rPr b="1" baseline="-25000" lang="en" sz="2000">
                <a:solidFill>
                  <a:srgbClr val="FF9900"/>
                </a:solidFill>
              </a:rPr>
              <a:t>i</a:t>
            </a:r>
            <a:r>
              <a:rPr lang="en" sz="2000">
                <a:solidFill>
                  <a:schemeClr val="dk1"/>
                </a:solidFill>
              </a:rPr>
              <a:t>) corresponds to an input </a:t>
            </a:r>
            <a:r>
              <a:rPr b="1" lang="en" sz="2000">
                <a:solidFill>
                  <a:srgbClr val="FF9900"/>
                </a:solidFill>
              </a:rPr>
              <a:t>X</a:t>
            </a:r>
            <a:r>
              <a:rPr b="1" baseline="-25000" lang="en" sz="2000">
                <a:solidFill>
                  <a:srgbClr val="FF9900"/>
                </a:solidFill>
              </a:rPr>
              <a:t>i</a:t>
            </a:r>
            <a:r>
              <a:rPr lang="en" sz="2000">
                <a:solidFill>
                  <a:schemeClr val="dk1"/>
                </a:solidFill>
              </a:rPr>
              <a:t> and a categorical (</a:t>
            </a:r>
            <a:r>
              <a:rPr b="1" lang="en" sz="2000">
                <a:solidFill>
                  <a:schemeClr val="dk1"/>
                </a:solidFill>
              </a:rPr>
              <a:t>discrete</a:t>
            </a:r>
            <a:r>
              <a:rPr lang="en" sz="2000">
                <a:solidFill>
                  <a:schemeClr val="dk1"/>
                </a:solidFill>
              </a:rPr>
              <a:t>) output </a:t>
            </a:r>
            <a:r>
              <a:rPr b="1" lang="en" sz="2000">
                <a:solidFill>
                  <a:srgbClr val="FF9900"/>
                </a:solidFill>
              </a:rPr>
              <a:t>Y</a:t>
            </a:r>
            <a:r>
              <a:rPr b="1" baseline="-25000" lang="en" sz="2000">
                <a:solidFill>
                  <a:srgbClr val="FF9900"/>
                </a:solidFill>
              </a:rPr>
              <a:t>i</a:t>
            </a:r>
            <a:r>
              <a:rPr lang="en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The regression model learns a </a:t>
            </a:r>
            <a:r>
              <a:rPr b="1" lang="en" sz="2000">
                <a:solidFill>
                  <a:schemeClr val="dk1"/>
                </a:solidFill>
              </a:rPr>
              <a:t>mapping function</a:t>
            </a:r>
            <a:r>
              <a:rPr lang="en" sz="2000">
                <a:solidFill>
                  <a:schemeClr val="dk1"/>
                </a:solidFill>
              </a:rPr>
              <a:t>: f: X → 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Here Y is a category is our set of categories.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8800" y="1296078"/>
            <a:ext cx="3957875" cy="25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20"/>
              <a:t>Types of Classification</a:t>
            </a:r>
            <a:endParaRPr sz="2820"/>
          </a:p>
        </p:txBody>
      </p:sp>
      <p:sp>
        <p:nvSpPr>
          <p:cNvPr id="341" name="Google Shape;34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Multi-label Classification VS Multi-class Classification." id="342" name="Google Shape;342;p31"/>
          <p:cNvPicPr preferRelativeResize="0"/>
          <p:nvPr/>
        </p:nvPicPr>
        <p:blipFill rotWithShape="1">
          <a:blip r:embed="rId3">
            <a:alphaModFix/>
          </a:blip>
          <a:srcRect b="0" l="68484" r="0" t="0"/>
          <a:stretch/>
        </p:blipFill>
        <p:spPr>
          <a:xfrm>
            <a:off x="6545151" y="2848050"/>
            <a:ext cx="1400626" cy="173598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1"/>
          <p:cNvSpPr txBox="1"/>
          <p:nvPr/>
        </p:nvSpPr>
        <p:spPr>
          <a:xfrm>
            <a:off x="311700" y="1112075"/>
            <a:ext cx="51858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Binary: 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have two categories and classify each input into one of the two categories.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Multiclass: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 have more than two categories however, we classify each input into only one of the categories.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Multi-Label: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 have more than two categories, and each input can belong to multiple categories.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ulti-label Classification VS Multi-class Classification." id="344" name="Google Shape;344;p31"/>
          <p:cNvPicPr preferRelativeResize="0"/>
          <p:nvPr/>
        </p:nvPicPr>
        <p:blipFill rotWithShape="1">
          <a:blip r:embed="rId3">
            <a:alphaModFix/>
          </a:blip>
          <a:srcRect b="0" l="34572" r="33911" t="0"/>
          <a:stretch/>
        </p:blipFill>
        <p:spPr>
          <a:xfrm>
            <a:off x="7260075" y="1112074"/>
            <a:ext cx="1400626" cy="17359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ulti-label Classification VS Multi-class Classification." id="345" name="Google Shape;345;p31"/>
          <p:cNvPicPr preferRelativeResize="0"/>
          <p:nvPr/>
        </p:nvPicPr>
        <p:blipFill rotWithShape="1">
          <a:blip r:embed="rId3">
            <a:alphaModFix/>
          </a:blip>
          <a:srcRect b="0" l="0" r="68484" t="0"/>
          <a:stretch/>
        </p:blipFill>
        <p:spPr>
          <a:xfrm>
            <a:off x="5579925" y="1112075"/>
            <a:ext cx="1400626" cy="17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20"/>
              <a:t>Examples</a:t>
            </a:r>
            <a:endParaRPr sz="2820"/>
          </a:p>
        </p:txBody>
      </p:sp>
      <p:sp>
        <p:nvSpPr>
          <p:cNvPr id="351" name="Google Shape;35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32"/>
          <p:cNvSpPr txBox="1"/>
          <p:nvPr/>
        </p:nvSpPr>
        <p:spPr>
          <a:xfrm>
            <a:off x="311700" y="1017725"/>
            <a:ext cx="57660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want to design models that achieve the following goals. Which classification model should we use: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an email, we want to determine whether it is spam or not.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a song, determine which category of music it belongs to.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an image determine which animal it is.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ulti-label Classification VS Multi-class Classification." id="353" name="Google Shape;353;p32"/>
          <p:cNvPicPr preferRelativeResize="0"/>
          <p:nvPr/>
        </p:nvPicPr>
        <p:blipFill rotWithShape="1">
          <a:blip r:embed="rId3">
            <a:alphaModFix/>
          </a:blip>
          <a:srcRect b="0" l="68484" r="0" t="0"/>
          <a:stretch/>
        </p:blipFill>
        <p:spPr>
          <a:xfrm>
            <a:off x="7123975" y="3255075"/>
            <a:ext cx="1078099" cy="1336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ulti-label Classification VS Multi-class Classification." id="354" name="Google Shape;354;p32"/>
          <p:cNvPicPr preferRelativeResize="0"/>
          <p:nvPr/>
        </p:nvPicPr>
        <p:blipFill rotWithShape="1">
          <a:blip r:embed="rId3">
            <a:alphaModFix/>
          </a:blip>
          <a:srcRect b="0" l="34572" r="33911" t="0"/>
          <a:stretch/>
        </p:blipFill>
        <p:spPr>
          <a:xfrm>
            <a:off x="7123975" y="1903625"/>
            <a:ext cx="1078099" cy="13362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ulti-label Classification VS Multi-class Classification." id="355" name="Google Shape;355;p32"/>
          <p:cNvPicPr preferRelativeResize="0"/>
          <p:nvPr/>
        </p:nvPicPr>
        <p:blipFill rotWithShape="1">
          <a:blip r:embed="rId3">
            <a:alphaModFix/>
          </a:blip>
          <a:srcRect b="0" l="0" r="68484" t="0"/>
          <a:stretch/>
        </p:blipFill>
        <p:spPr>
          <a:xfrm>
            <a:off x="7123975" y="552200"/>
            <a:ext cx="1078099" cy="133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p32"/>
          <p:cNvCxnSpPr>
            <a:endCxn id="355" idx="1"/>
          </p:cNvCxnSpPr>
          <p:nvPr/>
        </p:nvCxnSpPr>
        <p:spPr>
          <a:xfrm flipH="1" rot="10800000">
            <a:off x="5472775" y="1220313"/>
            <a:ext cx="1651200" cy="12009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>
            <p:ph type="title"/>
          </p:nvPr>
        </p:nvSpPr>
        <p:spPr>
          <a:xfrm>
            <a:off x="311700" y="203575"/>
            <a:ext cx="85296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Supervised Learning</a:t>
            </a:r>
            <a:endParaRPr sz="2800"/>
          </a:p>
        </p:txBody>
      </p:sp>
      <p:sp>
        <p:nvSpPr>
          <p:cNvPr id="69" name="Google Shape;6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3"/>
          <p:cNvPicPr preferRelativeResize="0"/>
          <p:nvPr/>
        </p:nvPicPr>
        <p:blipFill rotWithShape="1">
          <a:blip r:embed="rId3">
            <a:alphaModFix/>
          </a:blip>
          <a:srcRect b="0" l="1100" r="67533" t="0"/>
          <a:stretch/>
        </p:blipFill>
        <p:spPr>
          <a:xfrm>
            <a:off x="1458200" y="964975"/>
            <a:ext cx="1997323" cy="358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 txBox="1"/>
          <p:nvPr/>
        </p:nvSpPr>
        <p:spPr>
          <a:xfrm>
            <a:off x="1589775" y="4546925"/>
            <a:ext cx="6166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https://www.kdnuggets.com/understanding-supervised-learning-theory-and-overview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20"/>
              <a:t>Examples</a:t>
            </a:r>
            <a:endParaRPr sz="2820"/>
          </a:p>
        </p:txBody>
      </p:sp>
      <p:sp>
        <p:nvSpPr>
          <p:cNvPr id="362" name="Google Shape;36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" name="Google Shape;363;p33"/>
          <p:cNvSpPr txBox="1"/>
          <p:nvPr/>
        </p:nvSpPr>
        <p:spPr>
          <a:xfrm>
            <a:off x="311700" y="1017725"/>
            <a:ext cx="57660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want to design models that achieve the following goals. Which classification model should we use: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an email, we want to determine whether it is spam or not.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a song, determine which category of music it belongs to.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an image determine which animal it is.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ulti-label Classification VS Multi-class Classification." id="364" name="Google Shape;364;p33"/>
          <p:cNvPicPr preferRelativeResize="0"/>
          <p:nvPr/>
        </p:nvPicPr>
        <p:blipFill rotWithShape="1">
          <a:blip r:embed="rId3">
            <a:alphaModFix/>
          </a:blip>
          <a:srcRect b="0" l="68484" r="0" t="0"/>
          <a:stretch/>
        </p:blipFill>
        <p:spPr>
          <a:xfrm>
            <a:off x="7123975" y="3255075"/>
            <a:ext cx="1078099" cy="1336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ulti-label Classification VS Multi-class Classification." id="365" name="Google Shape;365;p33"/>
          <p:cNvPicPr preferRelativeResize="0"/>
          <p:nvPr/>
        </p:nvPicPr>
        <p:blipFill rotWithShape="1">
          <a:blip r:embed="rId3">
            <a:alphaModFix/>
          </a:blip>
          <a:srcRect b="0" l="34572" r="33911" t="0"/>
          <a:stretch/>
        </p:blipFill>
        <p:spPr>
          <a:xfrm>
            <a:off x="7123975" y="1903625"/>
            <a:ext cx="1078099" cy="13362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ulti-label Classification VS Multi-class Classification." id="366" name="Google Shape;366;p33"/>
          <p:cNvPicPr preferRelativeResize="0"/>
          <p:nvPr/>
        </p:nvPicPr>
        <p:blipFill rotWithShape="1">
          <a:blip r:embed="rId3">
            <a:alphaModFix/>
          </a:blip>
          <a:srcRect b="0" l="0" r="68484" t="0"/>
          <a:stretch/>
        </p:blipFill>
        <p:spPr>
          <a:xfrm>
            <a:off x="7123975" y="552200"/>
            <a:ext cx="1078099" cy="133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33"/>
          <p:cNvCxnSpPr>
            <a:endCxn id="364" idx="1"/>
          </p:cNvCxnSpPr>
          <p:nvPr/>
        </p:nvCxnSpPr>
        <p:spPr>
          <a:xfrm>
            <a:off x="5833375" y="3063093"/>
            <a:ext cx="1290600" cy="8601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8" name="Google Shape;368;p33"/>
          <p:cNvCxnSpPr/>
          <p:nvPr/>
        </p:nvCxnSpPr>
        <p:spPr>
          <a:xfrm flipH="1" rot="10800000">
            <a:off x="5472775" y="1220312"/>
            <a:ext cx="1651200" cy="12009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20"/>
              <a:t>Examples</a:t>
            </a:r>
            <a:endParaRPr sz="2820"/>
          </a:p>
        </p:txBody>
      </p:sp>
      <p:sp>
        <p:nvSpPr>
          <p:cNvPr id="374" name="Google Shape;37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34"/>
          <p:cNvSpPr txBox="1"/>
          <p:nvPr/>
        </p:nvSpPr>
        <p:spPr>
          <a:xfrm>
            <a:off x="311700" y="1017725"/>
            <a:ext cx="57660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want to design models that achieve the following goals. Which classification model should we use: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an email, we want to determine whether it is spam or not.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a song, determine which category of music it belongs to.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an image determine which animal it is.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ulti-label Classification VS Multi-class Classification." id="376" name="Google Shape;376;p34"/>
          <p:cNvPicPr preferRelativeResize="0"/>
          <p:nvPr/>
        </p:nvPicPr>
        <p:blipFill rotWithShape="1">
          <a:blip r:embed="rId3">
            <a:alphaModFix/>
          </a:blip>
          <a:srcRect b="0" l="68484" r="0" t="0"/>
          <a:stretch/>
        </p:blipFill>
        <p:spPr>
          <a:xfrm>
            <a:off x="7123975" y="3255075"/>
            <a:ext cx="1078099" cy="1336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ulti-label Classification VS Multi-class Classification." id="377" name="Google Shape;377;p34"/>
          <p:cNvPicPr preferRelativeResize="0"/>
          <p:nvPr/>
        </p:nvPicPr>
        <p:blipFill rotWithShape="1">
          <a:blip r:embed="rId3">
            <a:alphaModFix/>
          </a:blip>
          <a:srcRect b="0" l="34572" r="33911" t="0"/>
          <a:stretch/>
        </p:blipFill>
        <p:spPr>
          <a:xfrm>
            <a:off x="7123975" y="1903625"/>
            <a:ext cx="1078099" cy="13362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ulti-label Classification VS Multi-class Classification." id="378" name="Google Shape;378;p34"/>
          <p:cNvPicPr preferRelativeResize="0"/>
          <p:nvPr/>
        </p:nvPicPr>
        <p:blipFill rotWithShape="1">
          <a:blip r:embed="rId3">
            <a:alphaModFix/>
          </a:blip>
          <a:srcRect b="0" l="0" r="68484" t="0"/>
          <a:stretch/>
        </p:blipFill>
        <p:spPr>
          <a:xfrm>
            <a:off x="7123975" y="552200"/>
            <a:ext cx="1078099" cy="133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" name="Google Shape;379;p34"/>
          <p:cNvCxnSpPr>
            <a:endCxn id="376" idx="1"/>
          </p:cNvCxnSpPr>
          <p:nvPr/>
        </p:nvCxnSpPr>
        <p:spPr>
          <a:xfrm>
            <a:off x="5833375" y="3063093"/>
            <a:ext cx="1290600" cy="8601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0" name="Google Shape;380;p34"/>
          <p:cNvCxnSpPr/>
          <p:nvPr/>
        </p:nvCxnSpPr>
        <p:spPr>
          <a:xfrm flipH="1" rot="10800000">
            <a:off x="5180100" y="1220350"/>
            <a:ext cx="1944000" cy="1167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1" name="Google Shape;381;p34"/>
          <p:cNvCxnSpPr>
            <a:endCxn id="377" idx="1"/>
          </p:cNvCxnSpPr>
          <p:nvPr/>
        </p:nvCxnSpPr>
        <p:spPr>
          <a:xfrm flipH="1" rot="10800000">
            <a:off x="6002275" y="2571754"/>
            <a:ext cx="1121700" cy="12231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/>
          <p:nvPr>
            <p:ph type="title"/>
          </p:nvPr>
        </p:nvSpPr>
        <p:spPr>
          <a:xfrm>
            <a:off x="319650" y="1407550"/>
            <a:ext cx="8504700" cy="21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5220"/>
              <a:t>Logistic Regression For Classification Pipeline</a:t>
            </a:r>
            <a:endParaRPr sz="5220"/>
          </a:p>
        </p:txBody>
      </p:sp>
      <p:sp>
        <p:nvSpPr>
          <p:cNvPr id="387" name="Google Shape;3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102393" y="425505"/>
            <a:ext cx="3191664" cy="1113293"/>
            <a:chOff x="696300" y="1505225"/>
            <a:chExt cx="2732823" cy="778200"/>
          </a:xfrm>
        </p:grpSpPr>
        <p:pic>
          <p:nvPicPr>
            <p:cNvPr id="394" name="Google Shape;394;p24"/>
            <p:cNvPicPr preferRelativeResize="0"/>
            <p:nvPr/>
          </p:nvPicPr>
          <p:blipFill rotWithShape="1">
            <a:blip r:embed="rId3">
              <a:alphaModFix/>
            </a:blip>
            <a:srcRect b="70068" l="4688" r="61989" t="6022"/>
            <a:stretch/>
          </p:blipFill>
          <p:spPr>
            <a:xfrm>
              <a:off x="696300" y="1505225"/>
              <a:ext cx="2732823" cy="77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08880" y="1661409"/>
              <a:ext cx="2081359" cy="5073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6" name="Google Shape;396;p24"/>
          <p:cNvGrpSpPr/>
          <p:nvPr/>
        </p:nvGrpSpPr>
        <p:grpSpPr>
          <a:xfrm>
            <a:off x="3294060" y="143355"/>
            <a:ext cx="4796858" cy="1981382"/>
            <a:chOff x="3276725" y="1309190"/>
            <a:chExt cx="4107250" cy="1385000"/>
          </a:xfrm>
        </p:grpSpPr>
        <p:pic>
          <p:nvPicPr>
            <p:cNvPr id="397" name="Google Shape;397;p24"/>
            <p:cNvPicPr preferRelativeResize="0"/>
            <p:nvPr/>
          </p:nvPicPr>
          <p:blipFill rotWithShape="1">
            <a:blip r:embed="rId3">
              <a:alphaModFix/>
            </a:blip>
            <a:srcRect b="57448" l="36149" r="13766" t="0"/>
            <a:stretch/>
          </p:blipFill>
          <p:spPr>
            <a:xfrm>
              <a:off x="3276725" y="1309190"/>
              <a:ext cx="4107250" cy="138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24"/>
            <p:cNvPicPr preferRelativeResize="0"/>
            <p:nvPr/>
          </p:nvPicPr>
          <p:blipFill rotWithShape="1">
            <a:blip r:embed="rId5">
              <a:alphaModFix/>
            </a:blip>
            <a:srcRect b="0" l="0" r="10841" t="0"/>
            <a:stretch/>
          </p:blipFill>
          <p:spPr>
            <a:xfrm>
              <a:off x="3898488" y="1626090"/>
              <a:ext cx="3066067" cy="5779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9" name="Google Shape;399;p24"/>
          <p:cNvGrpSpPr/>
          <p:nvPr/>
        </p:nvGrpSpPr>
        <p:grpSpPr>
          <a:xfrm>
            <a:off x="102395" y="1687581"/>
            <a:ext cx="7402559" cy="1828808"/>
            <a:chOff x="469125" y="2385950"/>
            <a:chExt cx="6338350" cy="1278351"/>
          </a:xfrm>
        </p:grpSpPr>
        <p:pic>
          <p:nvPicPr>
            <p:cNvPr id="400" name="Google Shape;400;p24"/>
            <p:cNvPicPr preferRelativeResize="0"/>
            <p:nvPr/>
          </p:nvPicPr>
          <p:blipFill rotWithShape="1">
            <a:blip r:embed="rId3">
              <a:alphaModFix/>
            </a:blip>
            <a:srcRect b="27642" l="1923" r="20794" t="33081"/>
            <a:stretch/>
          </p:blipFill>
          <p:spPr>
            <a:xfrm>
              <a:off x="469125" y="2385950"/>
              <a:ext cx="6338350" cy="1278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61297" y="2662592"/>
              <a:ext cx="3117432" cy="6711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2" name="Google Shape;402;p24"/>
          <p:cNvGrpSpPr/>
          <p:nvPr/>
        </p:nvGrpSpPr>
        <p:grpSpPr>
          <a:xfrm>
            <a:off x="987371" y="3363281"/>
            <a:ext cx="2702725" cy="1113293"/>
            <a:chOff x="1222112" y="3653550"/>
            <a:chExt cx="2314175" cy="778200"/>
          </a:xfrm>
        </p:grpSpPr>
        <p:pic>
          <p:nvPicPr>
            <p:cNvPr id="403" name="Google Shape;403;p24"/>
            <p:cNvPicPr preferRelativeResize="0"/>
            <p:nvPr/>
          </p:nvPicPr>
          <p:blipFill rotWithShape="1">
            <a:blip r:embed="rId3">
              <a:alphaModFix/>
            </a:blip>
            <a:srcRect b="4062" l="11100" r="60682" t="72026"/>
            <a:stretch/>
          </p:blipFill>
          <p:spPr>
            <a:xfrm>
              <a:off x="1222112" y="3653550"/>
              <a:ext cx="2314175" cy="77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06255" y="3792322"/>
              <a:ext cx="1537948" cy="448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5" name="Google Shape;405;p24"/>
          <p:cNvGrpSpPr/>
          <p:nvPr/>
        </p:nvGrpSpPr>
        <p:grpSpPr>
          <a:xfrm>
            <a:off x="3690056" y="3357043"/>
            <a:ext cx="2702725" cy="1155031"/>
            <a:chOff x="3813925" y="3650075"/>
            <a:chExt cx="2314175" cy="807375"/>
          </a:xfrm>
        </p:grpSpPr>
        <p:pic>
          <p:nvPicPr>
            <p:cNvPr id="406" name="Google Shape;406;p24"/>
            <p:cNvPicPr preferRelativeResize="0"/>
            <p:nvPr/>
          </p:nvPicPr>
          <p:blipFill rotWithShape="1">
            <a:blip r:embed="rId3">
              <a:alphaModFix/>
            </a:blip>
            <a:srcRect b="3276" l="42703" r="29077" t="71917"/>
            <a:stretch/>
          </p:blipFill>
          <p:spPr>
            <a:xfrm>
              <a:off x="3813925" y="3650075"/>
              <a:ext cx="2314175" cy="807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221735" y="3792322"/>
              <a:ext cx="1457212" cy="4484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8" name="Google Shape;408;p24"/>
          <p:cNvGrpSpPr/>
          <p:nvPr/>
        </p:nvGrpSpPr>
        <p:grpSpPr>
          <a:xfrm>
            <a:off x="6392787" y="3363281"/>
            <a:ext cx="2484913" cy="1300058"/>
            <a:chOff x="6385303" y="3655323"/>
            <a:chExt cx="2127676" cy="908751"/>
          </a:xfrm>
        </p:grpSpPr>
        <p:pic>
          <p:nvPicPr>
            <p:cNvPr id="409" name="Google Shape;409;p24"/>
            <p:cNvPicPr preferRelativeResize="0"/>
            <p:nvPr/>
          </p:nvPicPr>
          <p:blipFill rotWithShape="1">
            <a:blip r:embed="rId3">
              <a:alphaModFix/>
            </a:blip>
            <a:srcRect b="0" l="74056" r="0" t="72080"/>
            <a:stretch/>
          </p:blipFill>
          <p:spPr>
            <a:xfrm>
              <a:off x="6385303" y="3655323"/>
              <a:ext cx="2127676" cy="908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24"/>
            <p:cNvPicPr preferRelativeResize="0"/>
            <p:nvPr/>
          </p:nvPicPr>
          <p:blipFill rotWithShape="1">
            <a:blip r:embed="rId9">
              <a:alphaModFix/>
            </a:blip>
            <a:srcRect b="0" l="0" r="9297" t="0"/>
            <a:stretch/>
          </p:blipFill>
          <p:spPr>
            <a:xfrm>
              <a:off x="6717885" y="3792322"/>
              <a:ext cx="1457200" cy="4484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1" name="Google Shape;411;p24"/>
          <p:cNvPicPr preferRelativeResize="0"/>
          <p:nvPr/>
        </p:nvPicPr>
        <p:blipFill rotWithShape="1">
          <a:blip r:embed="rId10">
            <a:alphaModFix/>
          </a:blip>
          <a:srcRect b="2532" l="7428" r="12699" t="10435"/>
          <a:stretch/>
        </p:blipFill>
        <p:spPr>
          <a:xfrm>
            <a:off x="5394450" y="2085425"/>
            <a:ext cx="1046274" cy="97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5"/>
          <p:cNvSpPr/>
          <p:nvPr/>
        </p:nvSpPr>
        <p:spPr>
          <a:xfrm>
            <a:off x="767975" y="1198050"/>
            <a:ext cx="7608000" cy="353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/>
              <a:t>Logistic Regression for Classification Example</a:t>
            </a:r>
            <a:endParaRPr/>
          </a:p>
        </p:txBody>
      </p:sp>
      <p:sp>
        <p:nvSpPr>
          <p:cNvPr id="418" name="Google Shape;41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9" name="Google Shape;41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140" y="1350391"/>
            <a:ext cx="7213669" cy="3228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20"/>
              <a:t>Popular Classification Algorithms</a:t>
            </a:r>
            <a:endParaRPr sz="2820"/>
          </a:p>
        </p:txBody>
      </p:sp>
      <p:sp>
        <p:nvSpPr>
          <p:cNvPr id="425" name="Google Shape;425;p35"/>
          <p:cNvSpPr txBox="1"/>
          <p:nvPr>
            <p:ph idx="1" type="body"/>
          </p:nvPr>
        </p:nvSpPr>
        <p:spPr>
          <a:xfrm>
            <a:off x="311700" y="1152475"/>
            <a:ext cx="5215500" cy="13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K-Nearest Neighbors (KNN): </a:t>
            </a:r>
            <a:r>
              <a:rPr lang="en" sz="2000">
                <a:solidFill>
                  <a:schemeClr val="dk1"/>
                </a:solidFill>
              </a:rPr>
              <a:t>Given a new input classify the same as the majority class of it’s K closest neighbors.</a:t>
            </a:r>
            <a:endParaRPr/>
          </a:p>
        </p:txBody>
      </p:sp>
      <p:sp>
        <p:nvSpPr>
          <p:cNvPr id="426" name="Google Shape;42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op 8 Machine Learning algorithms explained in less than 1 minute each |  Data Science Dojo" id="427" name="Google Shape;427;p35"/>
          <p:cNvPicPr preferRelativeResize="0"/>
          <p:nvPr/>
        </p:nvPicPr>
        <p:blipFill rotWithShape="1">
          <a:blip r:embed="rId3">
            <a:alphaModFix/>
          </a:blip>
          <a:srcRect b="30430" l="9470" r="53038" t="53525"/>
          <a:stretch/>
        </p:blipFill>
        <p:spPr>
          <a:xfrm>
            <a:off x="5707675" y="696975"/>
            <a:ext cx="3124626" cy="1337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p 8 Machine Learning algorithms explained in less than 1 minute each |  Data Science Dojo" id="428" name="Google Shape;428;p35"/>
          <p:cNvPicPr preferRelativeResize="0"/>
          <p:nvPr/>
        </p:nvPicPr>
        <p:blipFill rotWithShape="1">
          <a:blip r:embed="rId3">
            <a:alphaModFix/>
          </a:blip>
          <a:srcRect b="30477" l="51010" r="10106" t="54490"/>
          <a:stretch/>
        </p:blipFill>
        <p:spPr>
          <a:xfrm>
            <a:off x="5742375" y="3386512"/>
            <a:ext cx="3055226" cy="1181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p 8 Machine Learning algorithms explained in less than 1 minute each |  Data Science Dojo" id="429" name="Google Shape;429;p35"/>
          <p:cNvPicPr preferRelativeResize="0"/>
          <p:nvPr/>
        </p:nvPicPr>
        <p:blipFill rotWithShape="1">
          <a:blip r:embed="rId3">
            <a:alphaModFix/>
          </a:blip>
          <a:srcRect b="48832" l="9672" r="51880" t="35701"/>
          <a:stretch/>
        </p:blipFill>
        <p:spPr>
          <a:xfrm>
            <a:off x="5742372" y="2034099"/>
            <a:ext cx="3124632" cy="125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5"/>
          <p:cNvSpPr txBox="1"/>
          <p:nvPr/>
        </p:nvSpPr>
        <p:spPr>
          <a:xfrm>
            <a:off x="311700" y="2292475"/>
            <a:ext cx="5066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Decision Tree (DT):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Recursively splits data into decision-based branches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5"/>
          <p:cNvSpPr txBox="1"/>
          <p:nvPr/>
        </p:nvSpPr>
        <p:spPr>
          <a:xfrm>
            <a:off x="311700" y="3139075"/>
            <a:ext cx="52155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Vector Machine (SVM): 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Finds the optimal hyperplane to separate classes in high-dimensional space classifying new inputs into one class.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20"/>
              <a:t>Classification Algorithms: KNN</a:t>
            </a:r>
            <a:endParaRPr sz="2820"/>
          </a:p>
        </p:txBody>
      </p:sp>
      <p:sp>
        <p:nvSpPr>
          <p:cNvPr id="437" name="Google Shape;437;p36"/>
          <p:cNvSpPr txBox="1"/>
          <p:nvPr>
            <p:ph idx="1" type="body"/>
          </p:nvPr>
        </p:nvSpPr>
        <p:spPr>
          <a:xfrm>
            <a:off x="311700" y="1152475"/>
            <a:ext cx="5215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Algorithm:</a:t>
            </a:r>
            <a:endParaRPr b="1"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Define K (number of neighbors)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For each new data point X: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" sz="2000">
                <a:solidFill>
                  <a:schemeClr val="dk1"/>
                </a:solidFill>
              </a:rPr>
              <a:t>Compute the euclidean distance between X and all training points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" sz="2000">
                <a:solidFill>
                  <a:schemeClr val="dk1"/>
                </a:solidFill>
              </a:rPr>
              <a:t>Classify X with label of the most frequent class among its K nearest neighbors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38" name="Google Shape;43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9" name="Google Shape;43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7200" y="1387788"/>
            <a:ext cx="3312000" cy="2905378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 txBox="1"/>
          <p:nvPr/>
        </p:nvSpPr>
        <p:spPr>
          <a:xfrm>
            <a:off x="5816200" y="4224175"/>
            <a:ext cx="12057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source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20"/>
              <a:t>Classification Algorithms: DT</a:t>
            </a:r>
            <a:endParaRPr sz="2820"/>
          </a:p>
        </p:txBody>
      </p:sp>
      <p:sp>
        <p:nvSpPr>
          <p:cNvPr id="446" name="Google Shape;446;p37"/>
          <p:cNvSpPr txBox="1"/>
          <p:nvPr>
            <p:ph idx="1" type="body"/>
          </p:nvPr>
        </p:nvSpPr>
        <p:spPr>
          <a:xfrm>
            <a:off x="311700" y="1152475"/>
            <a:ext cx="489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Algorithm: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Select the best feature to split on and split the dataset based on it.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Recursively repeat the above for each subset until some stopping condition. The leaf node should be the category for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For each new input, traverse the tree based on feature values until a leaf node classification.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47" name="Google Shape;4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8" name="Google Shape;44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9200" y="2178275"/>
            <a:ext cx="3811825" cy="2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7"/>
          <p:cNvSpPr txBox="1"/>
          <p:nvPr/>
        </p:nvSpPr>
        <p:spPr>
          <a:xfrm>
            <a:off x="5209200" y="4386250"/>
            <a:ext cx="362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https://spotintelligence.com/2024/05/22/decision-trees-in-ml/#What_are_Decision_Trees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7"/>
          <p:cNvSpPr txBox="1"/>
          <p:nvPr/>
        </p:nvSpPr>
        <p:spPr>
          <a:xfrm>
            <a:off x="5209200" y="1406375"/>
            <a:ext cx="38118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X: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{Outlook, Temperature, Humidity, Wind}</a:t>
            </a:r>
            <a:b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Y: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{Play tennis, Don’t play tennis}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Framing a Learning Problem</a:t>
            </a:r>
            <a:endParaRPr/>
          </a:p>
        </p:txBody>
      </p:sp>
      <p:sp>
        <p:nvSpPr>
          <p:cNvPr id="456" name="Google Shape;45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20"/>
              <a:t>Designing a Learning System </a:t>
            </a:r>
            <a:endParaRPr sz="2820"/>
          </a:p>
        </p:txBody>
      </p:sp>
      <p:sp>
        <p:nvSpPr>
          <p:cNvPr id="462" name="Google Shape;462;p39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Define the ideal outcome and the model's goal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</a:rPr>
              <a:t>Choose how to represent the target function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Determine the appropriate learning algorithm to infer the target function based on research.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Define success metrics and test.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63" name="Google Shape;46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4" name="Google Shape;464;p39"/>
          <p:cNvGrpSpPr/>
          <p:nvPr/>
        </p:nvGrpSpPr>
        <p:grpSpPr>
          <a:xfrm>
            <a:off x="3608200" y="2951475"/>
            <a:ext cx="4864250" cy="1604800"/>
            <a:chOff x="3608200" y="2951475"/>
            <a:chExt cx="4864250" cy="1604800"/>
          </a:xfrm>
        </p:grpSpPr>
        <p:sp>
          <p:nvSpPr>
            <p:cNvPr id="465" name="Google Shape;465;p39"/>
            <p:cNvSpPr txBox="1"/>
            <p:nvPr/>
          </p:nvSpPr>
          <p:spPr>
            <a:xfrm>
              <a:off x="5950525" y="3070450"/>
              <a:ext cx="10788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Training Data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6" name="Google Shape;466;p39"/>
            <p:cNvGrpSpPr/>
            <p:nvPr/>
          </p:nvGrpSpPr>
          <p:grpSpPr>
            <a:xfrm>
              <a:off x="3608200" y="2951475"/>
              <a:ext cx="4864250" cy="1604800"/>
              <a:chOff x="3608200" y="2951475"/>
              <a:chExt cx="4864250" cy="1604800"/>
            </a:xfrm>
          </p:grpSpPr>
          <p:sp>
            <p:nvSpPr>
              <p:cNvPr id="467" name="Google Shape;467;p39"/>
              <p:cNvSpPr/>
              <p:nvPr/>
            </p:nvSpPr>
            <p:spPr>
              <a:xfrm>
                <a:off x="3608200" y="3488400"/>
                <a:ext cx="2517300" cy="612300"/>
              </a:xfrm>
              <a:prstGeom prst="roundRect">
                <a:avLst>
                  <a:gd fmla="val 16667" name="adj"/>
                </a:avLst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Environment /  Experience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68" name="Google Shape;468;p39"/>
              <p:cNvCxnSpPr/>
              <p:nvPr/>
            </p:nvCxnSpPr>
            <p:spPr>
              <a:xfrm flipH="1" rot="10800000">
                <a:off x="6397650" y="3264750"/>
                <a:ext cx="690000" cy="408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469" name="Google Shape;469;p39"/>
              <p:cNvCxnSpPr/>
              <p:nvPr/>
            </p:nvCxnSpPr>
            <p:spPr>
              <a:xfrm>
                <a:off x="6426750" y="3870550"/>
                <a:ext cx="729000" cy="30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470" name="Google Shape;470;p39"/>
              <p:cNvSpPr txBox="1"/>
              <p:nvPr/>
            </p:nvSpPr>
            <p:spPr>
              <a:xfrm>
                <a:off x="6008850" y="4042400"/>
                <a:ext cx="1078800" cy="2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Testing Data</a:t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39"/>
              <p:cNvSpPr/>
              <p:nvPr/>
            </p:nvSpPr>
            <p:spPr>
              <a:xfrm>
                <a:off x="7344950" y="2951475"/>
                <a:ext cx="9429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Learner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39"/>
              <p:cNvSpPr/>
              <p:nvPr/>
            </p:nvSpPr>
            <p:spPr>
              <a:xfrm>
                <a:off x="7296450" y="3543675"/>
                <a:ext cx="1176000" cy="393600"/>
              </a:xfrm>
              <a:prstGeom prst="roundRect">
                <a:avLst>
                  <a:gd fmla="val 16667" name="adj"/>
                </a:avLst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Knowledge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3" name="Google Shape;473;p39"/>
              <p:cNvCxnSpPr>
                <a:stCxn id="471" idx="2"/>
              </p:cNvCxnSpPr>
              <p:nvPr/>
            </p:nvCxnSpPr>
            <p:spPr>
              <a:xfrm>
                <a:off x="7816400" y="3345075"/>
                <a:ext cx="5100" cy="19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474" name="Google Shape;474;p39"/>
              <p:cNvSpPr/>
              <p:nvPr/>
            </p:nvSpPr>
            <p:spPr>
              <a:xfrm>
                <a:off x="7296450" y="4162675"/>
                <a:ext cx="11760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Evaluation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5" name="Google Shape;475;p39"/>
              <p:cNvCxnSpPr/>
              <p:nvPr/>
            </p:nvCxnSpPr>
            <p:spPr>
              <a:xfrm>
                <a:off x="7816400" y="3954675"/>
                <a:ext cx="5100" cy="19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  <p:sp>
        <p:nvSpPr>
          <p:cNvPr id="476" name="Google Shape;476;p39"/>
          <p:cNvSpPr txBox="1"/>
          <p:nvPr/>
        </p:nvSpPr>
        <p:spPr>
          <a:xfrm>
            <a:off x="0" y="4856025"/>
            <a:ext cx="22938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Based on slide by Ray Mooney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 txBox="1"/>
          <p:nvPr>
            <p:ph type="title"/>
          </p:nvPr>
        </p:nvSpPr>
        <p:spPr>
          <a:xfrm>
            <a:off x="311700" y="203575"/>
            <a:ext cx="85296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Supervised Learning</a:t>
            </a:r>
            <a:endParaRPr sz="2800"/>
          </a:p>
        </p:txBody>
      </p:sp>
      <p:sp>
        <p:nvSpPr>
          <p:cNvPr id="77" name="Google Shape;7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4"/>
          <p:cNvPicPr preferRelativeResize="0"/>
          <p:nvPr/>
        </p:nvPicPr>
        <p:blipFill rotWithShape="1">
          <a:blip r:embed="rId3">
            <a:alphaModFix/>
          </a:blip>
          <a:srcRect b="0" l="0" r="50879" t="0"/>
          <a:stretch/>
        </p:blipFill>
        <p:spPr>
          <a:xfrm>
            <a:off x="1388025" y="964975"/>
            <a:ext cx="3128002" cy="358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4"/>
          <p:cNvSpPr txBox="1"/>
          <p:nvPr/>
        </p:nvSpPr>
        <p:spPr>
          <a:xfrm>
            <a:off x="1589775" y="4546925"/>
            <a:ext cx="6166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https://www.kdnuggets.com/understanding-supervised-learning-theory-and-overview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20"/>
              <a:t>Housing Price Predictor</a:t>
            </a:r>
            <a:endParaRPr sz="2820"/>
          </a:p>
        </p:txBody>
      </p:sp>
      <p:sp>
        <p:nvSpPr>
          <p:cNvPr id="482" name="Google Shape;482;p40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000">
                <a:solidFill>
                  <a:schemeClr val="dk1"/>
                </a:solidFill>
              </a:rPr>
              <a:t>Goal: </a:t>
            </a:r>
            <a:r>
              <a:rPr lang="en" sz="2000">
                <a:solidFill>
                  <a:schemeClr val="dk1"/>
                </a:solidFill>
              </a:rPr>
              <a:t>We want to design a model that will examine the components of a house to determine its price.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What does our input look like?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What does our output look like?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What would our our target function look like?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What kind of model is needed for this task?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83" name="Google Shape;48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4" name="Google Shape;484;p40"/>
          <p:cNvSpPr txBox="1"/>
          <p:nvPr/>
        </p:nvSpPr>
        <p:spPr>
          <a:xfrm>
            <a:off x="0" y="4856025"/>
            <a:ext cx="22938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Based on slide by Ray Mooney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0"/>
          <p:cNvSpPr txBox="1"/>
          <p:nvPr/>
        </p:nvSpPr>
        <p:spPr>
          <a:xfrm>
            <a:off x="311700" y="4186975"/>
            <a:ext cx="757003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https://colab.research.google.com/drive/1yQ2_Aau5Ml75NklC_8MKwMzOEnezRsu-#scrollTo=llullIZYtZi7&amp;uniqifier=1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20"/>
              <a:t>Housing Price Predictor</a:t>
            </a:r>
            <a:endParaRPr sz="2820"/>
          </a:p>
        </p:txBody>
      </p:sp>
      <p:sp>
        <p:nvSpPr>
          <p:cNvPr id="491" name="Google Shape;491;p41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What does our input look like?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X: {House Features}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What does our output look like?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Y: Housing price (Real Value)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What would our our target function look like?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f({House Features}) → Price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What kind of model is needed for this task?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Regression Model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What are some success metrics we could use?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92" name="Google Shape;49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3" name="Google Shape;493;p41"/>
          <p:cNvSpPr txBox="1"/>
          <p:nvPr/>
        </p:nvSpPr>
        <p:spPr>
          <a:xfrm>
            <a:off x="0" y="4856025"/>
            <a:ext cx="22938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Based on slide by Ray Mooney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ublic Domain Clip Art Image | Illustration of money | ID ..." id="494" name="Google Shape;49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6350" y="1281850"/>
            <a:ext cx="2805951" cy="28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20"/>
              <a:t>Housing Price Predictor</a:t>
            </a:r>
            <a:endParaRPr sz="2820"/>
          </a:p>
        </p:txBody>
      </p:sp>
      <p:sp>
        <p:nvSpPr>
          <p:cNvPr id="500" name="Google Shape;500;p42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000">
                <a:solidFill>
                  <a:schemeClr val="dk1"/>
                </a:solidFill>
              </a:rPr>
              <a:t>Success Metric: </a:t>
            </a:r>
            <a:r>
              <a:rPr lang="en" sz="2000">
                <a:solidFill>
                  <a:schemeClr val="dk1"/>
                </a:solidFill>
              </a:rPr>
              <a:t>R</a:t>
            </a:r>
            <a:r>
              <a:rPr baseline="30000" lang="en" sz="2000">
                <a:solidFill>
                  <a:schemeClr val="dk1"/>
                </a:solidFill>
              </a:rPr>
              <a:t>2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01" name="Google Shape;50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2" name="Google Shape;502;p42"/>
          <p:cNvSpPr/>
          <p:nvPr/>
        </p:nvSpPr>
        <p:spPr>
          <a:xfrm>
            <a:off x="2139875" y="2363850"/>
            <a:ext cx="2517300" cy="6123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Housing Prices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 house features, Y price)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3" name="Google Shape;503;p42"/>
          <p:cNvCxnSpPr/>
          <p:nvPr/>
        </p:nvCxnSpPr>
        <p:spPr>
          <a:xfrm flipH="1" rot="10800000">
            <a:off x="4929325" y="2140200"/>
            <a:ext cx="690000" cy="4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4" name="Google Shape;504;p42"/>
          <p:cNvCxnSpPr/>
          <p:nvPr/>
        </p:nvCxnSpPr>
        <p:spPr>
          <a:xfrm>
            <a:off x="4958425" y="2746000"/>
            <a:ext cx="729000" cy="30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5" name="Google Shape;505;p42"/>
          <p:cNvSpPr txBox="1"/>
          <p:nvPr/>
        </p:nvSpPr>
        <p:spPr>
          <a:xfrm>
            <a:off x="4482200" y="1945900"/>
            <a:ext cx="1078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Data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2"/>
          <p:cNvSpPr txBox="1"/>
          <p:nvPr/>
        </p:nvSpPr>
        <p:spPr>
          <a:xfrm>
            <a:off x="4540525" y="2917850"/>
            <a:ext cx="1078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Testing Data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2"/>
          <p:cNvSpPr txBox="1"/>
          <p:nvPr/>
        </p:nvSpPr>
        <p:spPr>
          <a:xfrm>
            <a:off x="4855450" y="2540925"/>
            <a:ext cx="166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2"/>
          <p:cNvSpPr/>
          <p:nvPr/>
        </p:nvSpPr>
        <p:spPr>
          <a:xfrm>
            <a:off x="5876625" y="1826925"/>
            <a:ext cx="9429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42"/>
          <p:cNvSpPr/>
          <p:nvPr/>
        </p:nvSpPr>
        <p:spPr>
          <a:xfrm>
            <a:off x="5828125" y="2419125"/>
            <a:ext cx="1176000" cy="393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Knowledge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0" name="Google Shape;510;p42"/>
          <p:cNvCxnSpPr>
            <a:stCxn id="508" idx="2"/>
          </p:cNvCxnSpPr>
          <p:nvPr/>
        </p:nvCxnSpPr>
        <p:spPr>
          <a:xfrm>
            <a:off x="6348075" y="2220525"/>
            <a:ext cx="5100" cy="1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1" name="Google Shape;511;p42"/>
          <p:cNvSpPr/>
          <p:nvPr/>
        </p:nvSpPr>
        <p:spPr>
          <a:xfrm>
            <a:off x="5828125" y="3038125"/>
            <a:ext cx="11760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2" name="Google Shape;512;p42"/>
          <p:cNvCxnSpPr/>
          <p:nvPr/>
        </p:nvCxnSpPr>
        <p:spPr>
          <a:xfrm>
            <a:off x="6348075" y="2830125"/>
            <a:ext cx="5100" cy="1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3" name="Google Shape;513;p42"/>
          <p:cNvSpPr txBox="1"/>
          <p:nvPr/>
        </p:nvSpPr>
        <p:spPr>
          <a:xfrm>
            <a:off x="0" y="4856025"/>
            <a:ext cx="22938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Based on slide by Ray Mooney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2"/>
          <p:cNvSpPr txBox="1"/>
          <p:nvPr/>
        </p:nvSpPr>
        <p:spPr>
          <a:xfrm>
            <a:off x="3379100" y="4133575"/>
            <a:ext cx="22140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Seeing it in Action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Splitting Dataset</a:t>
            </a:r>
            <a:endParaRPr/>
          </a:p>
        </p:txBody>
      </p:sp>
      <p:sp>
        <p:nvSpPr>
          <p:cNvPr id="520" name="Google Shape;52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Dataset is typically split into a train and test set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Training set is used to train the model 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Test set is used to evaluate the model based on various metrics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The typical split is: 80% training, 20% testing.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We assume that each data sample was is independently drawn from the same overall distribution of data making all data points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</a:rPr>
              <a:t>Independent and Identically Distributed (iid)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521" name="Google Shape;52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Overall Machine Learning Pipeline</a:t>
            </a:r>
            <a:endParaRPr/>
          </a:p>
        </p:txBody>
      </p:sp>
      <p:sp>
        <p:nvSpPr>
          <p:cNvPr id="527" name="Google Shape;52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44"/>
          <p:cNvSpPr/>
          <p:nvPr/>
        </p:nvSpPr>
        <p:spPr>
          <a:xfrm>
            <a:off x="337550" y="2213700"/>
            <a:ext cx="1788300" cy="75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extraction &amp; analysis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4"/>
          <p:cNvSpPr/>
          <p:nvPr/>
        </p:nvSpPr>
        <p:spPr>
          <a:xfrm>
            <a:off x="2777100" y="2213700"/>
            <a:ext cx="1632900" cy="75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preprocessing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4"/>
          <p:cNvSpPr/>
          <p:nvPr/>
        </p:nvSpPr>
        <p:spPr>
          <a:xfrm>
            <a:off x="4980275" y="2171700"/>
            <a:ext cx="1632900" cy="75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Training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4"/>
          <p:cNvSpPr/>
          <p:nvPr/>
        </p:nvSpPr>
        <p:spPr>
          <a:xfrm>
            <a:off x="7123200" y="2171700"/>
            <a:ext cx="1632900" cy="75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Evaluation &amp; Validation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2" name="Google Shape;532;p44"/>
          <p:cNvCxnSpPr/>
          <p:nvPr/>
        </p:nvCxnSpPr>
        <p:spPr>
          <a:xfrm flipH="1" rot="10800000">
            <a:off x="2202050" y="2585250"/>
            <a:ext cx="3930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3" name="Google Shape;533;p44"/>
          <p:cNvCxnSpPr/>
          <p:nvPr/>
        </p:nvCxnSpPr>
        <p:spPr>
          <a:xfrm flipH="1" rot="10800000">
            <a:off x="4498638" y="2585250"/>
            <a:ext cx="3930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4" name="Google Shape;534;p44"/>
          <p:cNvCxnSpPr/>
          <p:nvPr/>
        </p:nvCxnSpPr>
        <p:spPr>
          <a:xfrm flipH="1" rot="10800000">
            <a:off x="6671688" y="2547000"/>
            <a:ext cx="3930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35" name="Google Shape;53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500" y="1017732"/>
            <a:ext cx="8520600" cy="3653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1" name="Google Shape;54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2889" y="172675"/>
            <a:ext cx="6598224" cy="43409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2" name="Google Shape;542;p45"/>
          <p:cNvSpPr txBox="1"/>
          <p:nvPr/>
        </p:nvSpPr>
        <p:spPr>
          <a:xfrm>
            <a:off x="2908075" y="4513625"/>
            <a:ext cx="34581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https://reproducible.cs.princeton.edu/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 txBox="1"/>
          <p:nvPr>
            <p:ph type="title"/>
          </p:nvPr>
        </p:nvSpPr>
        <p:spPr>
          <a:xfrm>
            <a:off x="311700" y="203575"/>
            <a:ext cx="85296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Supervised Learning</a:t>
            </a:r>
            <a:endParaRPr sz="2800"/>
          </a:p>
        </p:txBody>
      </p:sp>
      <p:sp>
        <p:nvSpPr>
          <p:cNvPr id="85" name="Google Shape;8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3">
            <a:alphaModFix/>
          </a:blip>
          <a:srcRect b="0" l="0" r="28119" t="0"/>
          <a:stretch/>
        </p:blipFill>
        <p:spPr>
          <a:xfrm>
            <a:off x="1388025" y="964975"/>
            <a:ext cx="4577376" cy="358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5"/>
          <p:cNvSpPr txBox="1"/>
          <p:nvPr/>
        </p:nvSpPr>
        <p:spPr>
          <a:xfrm>
            <a:off x="1589775" y="4546925"/>
            <a:ext cx="6166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https://www.kdnuggets.com/understanding-supervised-learning-theory-and-overview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/>
          <p:nvPr>
            <p:ph type="title"/>
          </p:nvPr>
        </p:nvSpPr>
        <p:spPr>
          <a:xfrm>
            <a:off x="311700" y="203575"/>
            <a:ext cx="85296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Supervised Learning</a:t>
            </a:r>
            <a:endParaRPr sz="2800"/>
          </a:p>
        </p:txBody>
      </p:sp>
      <p:sp>
        <p:nvSpPr>
          <p:cNvPr id="93" name="Google Shape;9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8025" y="964975"/>
            <a:ext cx="6368050" cy="35819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6"/>
          <p:cNvSpPr txBox="1"/>
          <p:nvPr/>
        </p:nvSpPr>
        <p:spPr>
          <a:xfrm>
            <a:off x="1589775" y="4546925"/>
            <a:ext cx="6166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https://www.kdnuggets.com/understanding-supervised-learning-theory-and-overview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20"/>
              <a:t>Basic Types of Supervised Learning</a:t>
            </a:r>
            <a:endParaRPr sz="2820"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311700" y="1152475"/>
            <a:ext cx="3809100" cy="16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Regression</a:t>
            </a:r>
            <a:endParaRPr b="1"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Predicting continuous numerical values based on input feature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02" name="Google Shape;10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7"/>
          <p:cNvPicPr preferRelativeResize="0"/>
          <p:nvPr/>
        </p:nvPicPr>
        <p:blipFill rotWithShape="1">
          <a:blip r:embed="rId3">
            <a:alphaModFix/>
          </a:blip>
          <a:srcRect b="0" l="49947" r="0" t="0"/>
          <a:stretch/>
        </p:blipFill>
        <p:spPr>
          <a:xfrm>
            <a:off x="6474076" y="1434100"/>
            <a:ext cx="2358226" cy="30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"/>
          <p:cNvSpPr txBox="1"/>
          <p:nvPr/>
        </p:nvSpPr>
        <p:spPr>
          <a:xfrm>
            <a:off x="4120800" y="4342075"/>
            <a:ext cx="471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https://www.sharpsightlabs.com/blog/regression-vs-classification/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7"/>
          <p:cNvPicPr preferRelativeResize="0"/>
          <p:nvPr/>
        </p:nvPicPr>
        <p:blipFill rotWithShape="1">
          <a:blip r:embed="rId3">
            <a:alphaModFix/>
          </a:blip>
          <a:srcRect b="0" l="0" r="49947" t="0"/>
          <a:stretch/>
        </p:blipFill>
        <p:spPr>
          <a:xfrm>
            <a:off x="4273200" y="1434100"/>
            <a:ext cx="2358226" cy="30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311700" y="2850475"/>
            <a:ext cx="3809100" cy="16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Classification</a:t>
            </a:r>
            <a:endParaRPr b="1"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Predicting a discrete class label based on input feature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Regression</a:t>
            </a:r>
            <a:endParaRPr/>
          </a:p>
        </p:txBody>
      </p:sp>
      <p:sp>
        <p:nvSpPr>
          <p:cNvPr id="112" name="Google Shape;112;p8"/>
          <p:cNvSpPr txBox="1"/>
          <p:nvPr>
            <p:ph idx="1" type="body"/>
          </p:nvPr>
        </p:nvSpPr>
        <p:spPr>
          <a:xfrm>
            <a:off x="311700" y="1152475"/>
            <a:ext cx="523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Given data in the form:</a:t>
            </a:r>
            <a:br>
              <a:rPr lang="en" sz="20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</a:rPr>
              <a:t> [(</a:t>
            </a:r>
            <a:r>
              <a:rPr b="1" lang="en" sz="2000">
                <a:solidFill>
                  <a:srgbClr val="FF9900"/>
                </a:solidFill>
              </a:rPr>
              <a:t>X</a:t>
            </a:r>
            <a:r>
              <a:rPr b="1" baseline="-25000" lang="en" sz="2000">
                <a:solidFill>
                  <a:srgbClr val="FF9900"/>
                </a:solidFill>
              </a:rPr>
              <a:t>1</a:t>
            </a:r>
            <a:r>
              <a:rPr lang="en" sz="2000">
                <a:solidFill>
                  <a:schemeClr val="dk1"/>
                </a:solidFill>
              </a:rPr>
              <a:t>, </a:t>
            </a:r>
            <a:r>
              <a:rPr b="1" lang="en" sz="2000">
                <a:solidFill>
                  <a:srgbClr val="FF9900"/>
                </a:solidFill>
              </a:rPr>
              <a:t>Y</a:t>
            </a:r>
            <a:r>
              <a:rPr b="1" baseline="-25000" lang="en" sz="2000">
                <a:solidFill>
                  <a:srgbClr val="FF9900"/>
                </a:solidFill>
              </a:rPr>
              <a:t>1</a:t>
            </a:r>
            <a:r>
              <a:rPr lang="en" sz="2000">
                <a:solidFill>
                  <a:schemeClr val="dk1"/>
                </a:solidFill>
              </a:rPr>
              <a:t>),...,(</a:t>
            </a:r>
            <a:r>
              <a:rPr b="1" lang="en" sz="2000">
                <a:solidFill>
                  <a:srgbClr val="FF9900"/>
                </a:solidFill>
              </a:rPr>
              <a:t>X</a:t>
            </a:r>
            <a:r>
              <a:rPr b="1" baseline="-25000" lang="en" sz="2000">
                <a:solidFill>
                  <a:srgbClr val="FF9900"/>
                </a:solidFill>
              </a:rPr>
              <a:t>N</a:t>
            </a:r>
            <a:r>
              <a:rPr lang="en" sz="2000">
                <a:solidFill>
                  <a:schemeClr val="dk1"/>
                </a:solidFill>
              </a:rPr>
              <a:t>, </a:t>
            </a:r>
            <a:r>
              <a:rPr b="1" lang="en" sz="2000">
                <a:solidFill>
                  <a:srgbClr val="FF9900"/>
                </a:solidFill>
              </a:rPr>
              <a:t>Y</a:t>
            </a:r>
            <a:r>
              <a:rPr b="1" baseline="-25000" lang="en" sz="2000">
                <a:solidFill>
                  <a:srgbClr val="FF9900"/>
                </a:solidFill>
              </a:rPr>
              <a:t>N</a:t>
            </a:r>
            <a:r>
              <a:rPr lang="en" sz="2000">
                <a:solidFill>
                  <a:schemeClr val="dk1"/>
                </a:solidFill>
              </a:rPr>
              <a:t>)] where each </a:t>
            </a:r>
            <a:r>
              <a:rPr b="1" baseline="-25000" lang="en" sz="2000">
                <a:solidFill>
                  <a:srgbClr val="FF9900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(</a:t>
            </a:r>
            <a:r>
              <a:rPr b="1" lang="en" sz="2000">
                <a:solidFill>
                  <a:srgbClr val="FF9900"/>
                </a:solidFill>
              </a:rPr>
              <a:t>X</a:t>
            </a:r>
            <a:r>
              <a:rPr b="1" baseline="-25000" lang="en" sz="2000">
                <a:solidFill>
                  <a:srgbClr val="FF9900"/>
                </a:solidFill>
              </a:rPr>
              <a:t>i</a:t>
            </a:r>
            <a:r>
              <a:rPr lang="en" sz="2000">
                <a:solidFill>
                  <a:schemeClr val="dk1"/>
                </a:solidFill>
              </a:rPr>
              <a:t>, </a:t>
            </a:r>
            <a:r>
              <a:rPr b="1" lang="en" sz="2000">
                <a:solidFill>
                  <a:srgbClr val="FF9900"/>
                </a:solidFill>
              </a:rPr>
              <a:t>Y</a:t>
            </a:r>
            <a:r>
              <a:rPr b="1" baseline="-25000" lang="en" sz="2000">
                <a:solidFill>
                  <a:srgbClr val="FF9900"/>
                </a:solidFill>
              </a:rPr>
              <a:t>i</a:t>
            </a:r>
            <a:r>
              <a:rPr lang="en" sz="2000">
                <a:solidFill>
                  <a:schemeClr val="dk1"/>
                </a:solidFill>
              </a:rPr>
              <a:t>) corresponds to input </a:t>
            </a:r>
            <a:r>
              <a:rPr b="1" lang="en" sz="2000">
                <a:solidFill>
                  <a:srgbClr val="FF9900"/>
                </a:solidFill>
              </a:rPr>
              <a:t>X</a:t>
            </a:r>
            <a:r>
              <a:rPr b="1" baseline="-25000" lang="en" sz="2000">
                <a:solidFill>
                  <a:srgbClr val="FF9900"/>
                </a:solidFill>
              </a:rPr>
              <a:t>i</a:t>
            </a:r>
            <a:r>
              <a:rPr lang="en" sz="2000">
                <a:solidFill>
                  <a:schemeClr val="dk1"/>
                </a:solidFill>
              </a:rPr>
              <a:t> and a real valued (</a:t>
            </a:r>
            <a:r>
              <a:rPr b="1" lang="en" sz="2000">
                <a:solidFill>
                  <a:schemeClr val="dk1"/>
                </a:solidFill>
              </a:rPr>
              <a:t>continuous</a:t>
            </a:r>
            <a:r>
              <a:rPr lang="en" sz="2000">
                <a:solidFill>
                  <a:schemeClr val="dk1"/>
                </a:solidFill>
              </a:rPr>
              <a:t>)  output </a:t>
            </a:r>
            <a:r>
              <a:rPr b="1" lang="en" sz="2000">
                <a:solidFill>
                  <a:srgbClr val="FF9900"/>
                </a:solidFill>
              </a:rPr>
              <a:t>Y</a:t>
            </a:r>
            <a:r>
              <a:rPr b="1" baseline="-25000" lang="en" sz="2000">
                <a:solidFill>
                  <a:srgbClr val="FF9900"/>
                </a:solidFill>
              </a:rPr>
              <a:t>i</a:t>
            </a:r>
            <a:r>
              <a:rPr lang="en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The regression model learns a </a:t>
            </a:r>
            <a:r>
              <a:rPr b="1" lang="en" sz="2000">
                <a:solidFill>
                  <a:schemeClr val="dk1"/>
                </a:solidFill>
              </a:rPr>
              <a:t>real valued function</a:t>
            </a:r>
            <a:r>
              <a:rPr lang="en" sz="2000">
                <a:solidFill>
                  <a:schemeClr val="dk1"/>
                </a:solidFill>
              </a:rPr>
              <a:t>: ŷ = f(X) ⋹ IR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To predict new output values simply plug in x into the function. 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8" title="linereg-ezgif.com-video-to-gif-converter.gif"/>
          <p:cNvPicPr preferRelativeResize="0"/>
          <p:nvPr/>
        </p:nvPicPr>
        <p:blipFill rotWithShape="1">
          <a:blip r:embed="rId3">
            <a:alphaModFix/>
          </a:blip>
          <a:srcRect b="1806" l="4028" r="3342" t="0"/>
          <a:stretch/>
        </p:blipFill>
        <p:spPr>
          <a:xfrm>
            <a:off x="5823825" y="1400650"/>
            <a:ext cx="3050200" cy="22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/>
              <a:t>Goal of Linear Regression</a:t>
            </a:r>
            <a:endParaRPr/>
          </a:p>
        </p:txBody>
      </p:sp>
      <p:sp>
        <p:nvSpPr>
          <p:cNvPr id="120" name="Google Shape;120;p9"/>
          <p:cNvSpPr txBox="1"/>
          <p:nvPr>
            <p:ph idx="1" type="body"/>
          </p:nvPr>
        </p:nvSpPr>
        <p:spPr>
          <a:xfrm>
            <a:off x="311700" y="1152475"/>
            <a:ext cx="3226500" cy="3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Find the values for the unknown parameters (w) known as weights that minimize the average distance between all inputs and the </a:t>
            </a:r>
            <a:r>
              <a:rPr lang="en" sz="2000">
                <a:solidFill>
                  <a:schemeClr val="dk1"/>
                </a:solidFill>
              </a:rPr>
              <a:t>real valued linear function (ŷ). 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21" name="Google Shape;12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9"/>
          <p:cNvPicPr preferRelativeResize="0"/>
          <p:nvPr/>
        </p:nvPicPr>
        <p:blipFill rotWithShape="1">
          <a:blip r:embed="rId3">
            <a:alphaModFix/>
          </a:blip>
          <a:srcRect b="0" l="47758" r="0" t="0"/>
          <a:stretch/>
        </p:blipFill>
        <p:spPr>
          <a:xfrm>
            <a:off x="6485874" y="1216500"/>
            <a:ext cx="2122017" cy="19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9"/>
          <p:cNvPicPr preferRelativeResize="0"/>
          <p:nvPr/>
        </p:nvPicPr>
        <p:blipFill rotWithShape="1">
          <a:blip r:embed="rId3">
            <a:alphaModFix/>
          </a:blip>
          <a:srcRect b="0" l="0" r="52392" t="0"/>
          <a:stretch/>
        </p:blipFill>
        <p:spPr>
          <a:xfrm>
            <a:off x="3916775" y="1216500"/>
            <a:ext cx="1933879" cy="1973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9"/>
          <p:cNvGrpSpPr/>
          <p:nvPr/>
        </p:nvGrpSpPr>
        <p:grpSpPr>
          <a:xfrm>
            <a:off x="4048172" y="3283075"/>
            <a:ext cx="1671081" cy="498801"/>
            <a:chOff x="4048172" y="3283075"/>
            <a:chExt cx="1671081" cy="498801"/>
          </a:xfrm>
        </p:grpSpPr>
        <p:pic>
          <p:nvPicPr>
            <p:cNvPr id="125" name="Google Shape;125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48172" y="3388276"/>
              <a:ext cx="1671081" cy="39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9"/>
            <p:cNvSpPr txBox="1"/>
            <p:nvPr/>
          </p:nvSpPr>
          <p:spPr>
            <a:xfrm>
              <a:off x="4105250" y="3283075"/>
              <a:ext cx="318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1" marL="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𠆢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9"/>
          <p:cNvGrpSpPr/>
          <p:nvPr/>
        </p:nvGrpSpPr>
        <p:grpSpPr>
          <a:xfrm>
            <a:off x="5996425" y="3283075"/>
            <a:ext cx="3024723" cy="498797"/>
            <a:chOff x="5996425" y="3283075"/>
            <a:chExt cx="3024723" cy="498797"/>
          </a:xfrm>
        </p:grpSpPr>
        <p:pic>
          <p:nvPicPr>
            <p:cNvPr id="128" name="Google Shape;128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72621" y="3388272"/>
              <a:ext cx="2948527" cy="39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9"/>
            <p:cNvSpPr txBox="1"/>
            <p:nvPr/>
          </p:nvSpPr>
          <p:spPr>
            <a:xfrm>
              <a:off x="5996425" y="3283075"/>
              <a:ext cx="318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1" marL="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𠆢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